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600" r:id="rId2"/>
    <p:sldId id="257" r:id="rId3"/>
    <p:sldId id="589" r:id="rId4"/>
    <p:sldId id="469" r:id="rId5"/>
    <p:sldId id="471" r:id="rId6"/>
    <p:sldId id="58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D2EF0-75CA-8F4C-BF28-40EA9777599B}"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D106B-CB25-5641-884B-C14A51A5720B}" type="slidenum">
              <a:rPr lang="en-US" smtClean="0"/>
              <a:t>‹#›</a:t>
            </a:fld>
            <a:endParaRPr lang="en-US"/>
          </a:p>
        </p:txBody>
      </p:sp>
    </p:spTree>
    <p:extLst>
      <p:ext uri="{BB962C8B-B14F-4D97-AF65-F5344CB8AC3E}">
        <p14:creationId xmlns:p14="http://schemas.microsoft.com/office/powerpoint/2010/main" val="125954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728A7-73F4-2B4E-BF36-BE23151A430D}" type="slidenum">
              <a:rPr lang="en-US" smtClean="0"/>
              <a:t>1</a:t>
            </a:fld>
            <a:endParaRPr lang="en-US"/>
          </a:p>
        </p:txBody>
      </p:sp>
    </p:spTree>
    <p:extLst>
      <p:ext uri="{BB962C8B-B14F-4D97-AF65-F5344CB8AC3E}">
        <p14:creationId xmlns:p14="http://schemas.microsoft.com/office/powerpoint/2010/main" val="227538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E3515B-C5AC-3947-BED6-49FDA0C9E833}" type="slidenum">
              <a:rPr lang="en-US" sz="1200">
                <a:latin typeface="Calibri" charset="0"/>
              </a:rPr>
              <a:pPr eaLnBrk="1" hangingPunct="1"/>
              <a:t>5</a:t>
            </a:fld>
            <a:endParaRPr lang="en-US" sz="1200">
              <a:latin typeface="Calibri" charset="0"/>
            </a:endParaRPr>
          </a:p>
        </p:txBody>
      </p:sp>
    </p:spTree>
    <p:extLst>
      <p:ext uri="{BB962C8B-B14F-4D97-AF65-F5344CB8AC3E}">
        <p14:creationId xmlns:p14="http://schemas.microsoft.com/office/powerpoint/2010/main" val="133268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999D-6BAD-EC49-A5C0-271737CBB2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5F3A61-B71C-DE4C-BA4B-4DF4DFDCE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2E933-D656-434C-9C46-BF4F0E1F8974}"/>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EADA949C-5BAC-424C-BCD3-5A17CEDF1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1FCC4-52DD-BF4E-A378-3456E32E3D0C}"/>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11697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9111-8899-794E-8C17-BBBC1D2ED2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DE53F-CC1E-7E4A-B8C8-AC2482E3E2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29525-1F51-9346-BA90-59728F458D67}"/>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10810691-801F-034A-B8A8-D8B01260A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51E26-B79B-B341-8928-835141F3797B}"/>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195094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5A041-5EC6-714C-90EB-ABED19D6F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9E458-9F7A-2C44-9335-CAC405376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94CBA-1FB9-B248-A911-23941247BEE7}"/>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502FE2BD-0F9E-1642-A051-E375712B1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C6F2-8261-624B-A577-502097F44855}"/>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299345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D7E6-E206-F540-AD0D-80CC8CDC7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35ABF-04C4-F84A-99F2-A80507DF0C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A0D27-CDA4-3842-8B1C-642BA316261F}"/>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767F1B3C-A177-B144-8537-C529BF226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1AAA4-A723-BE49-ACC4-B51B8FDEB8FC}"/>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381687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235A-AAFC-AD4A-8E87-B9F825FFD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753B9-C8FB-604C-8BAA-FEFF0B022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8E9077-144C-0D4C-99F2-0702B08FDB53}"/>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F0738A79-F59D-BF4A-BDDF-85487E95C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CF21E-CE45-FE4E-8031-31369EC40358}"/>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13389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4685-4F86-5C4A-B13D-BD7BAE2A9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6466B-9061-4945-BA77-4E7DFA268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D4475-FF60-DC4F-A125-09131B4E9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88A32C-1E1A-8C4C-951C-F923602EBEF9}"/>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6" name="Footer Placeholder 5">
            <a:extLst>
              <a:ext uri="{FF2B5EF4-FFF2-40B4-BE49-F238E27FC236}">
                <a16:creationId xmlns:a16="http://schemas.microsoft.com/office/drawing/2014/main" id="{345641D2-D06E-2544-905E-5263D87BE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0A771-FDE6-A540-96EA-7F3300608C33}"/>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406885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D169-F245-9F4D-952F-9AB0E2CA86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B16E2-2B6C-DA44-A6BD-EBEC73E45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5E9EE3-22FD-BF45-B203-20AFB7608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93134C-197A-9C48-B0E0-59195BB3E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9BC33-8CEE-1C40-8F7D-6046F69BF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08386-86E2-7045-AB32-F43089ACED4E}"/>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8" name="Footer Placeholder 7">
            <a:extLst>
              <a:ext uri="{FF2B5EF4-FFF2-40B4-BE49-F238E27FC236}">
                <a16:creationId xmlns:a16="http://schemas.microsoft.com/office/drawing/2014/main" id="{1237F107-5965-9C4B-98AD-C2BCD0763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EBF238-9060-1248-8AE7-E7F8AA2BDECF}"/>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362510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E23F-EA30-FF43-B482-3FFF916F3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61BA5F-B79B-CD47-8CB7-02566BDA12BD}"/>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4" name="Footer Placeholder 3">
            <a:extLst>
              <a:ext uri="{FF2B5EF4-FFF2-40B4-BE49-F238E27FC236}">
                <a16:creationId xmlns:a16="http://schemas.microsoft.com/office/drawing/2014/main" id="{830FF163-C449-C244-9F56-128952049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EB1EFE-3232-204A-AD7D-29B6382E856D}"/>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46906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D8E4B-F6B7-CC49-A405-EBFBBCB4C511}"/>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3" name="Footer Placeholder 2">
            <a:extLst>
              <a:ext uri="{FF2B5EF4-FFF2-40B4-BE49-F238E27FC236}">
                <a16:creationId xmlns:a16="http://schemas.microsoft.com/office/drawing/2014/main" id="{0E4ACBE5-33F7-3E43-AA4D-4815C24F7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47465-033F-CC4C-9DA4-8199D0E64418}"/>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385488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B0DF-863D-E54A-8190-5A4F5B601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3D7A72-3F26-054F-8A06-7430B9115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0E3E9-8DD4-6D42-86F7-AB9FAA9EB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FBA62F-6F82-EF4F-AA26-CFDAC480E436}"/>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6" name="Footer Placeholder 5">
            <a:extLst>
              <a:ext uri="{FF2B5EF4-FFF2-40B4-BE49-F238E27FC236}">
                <a16:creationId xmlns:a16="http://schemas.microsoft.com/office/drawing/2014/main" id="{175BDD27-4D91-294F-AD99-280896059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C3C6B-08DC-7A46-88FE-6B06A819DC9A}"/>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155287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E17-0993-DD41-BF84-076C6755E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FC6511-E4B2-8340-8742-18CCD8DE7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549189-63AF-4E46-A6E0-55D1A5C7A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BF546-A250-BC4C-BC9B-868894E692C8}"/>
              </a:ext>
            </a:extLst>
          </p:cNvPr>
          <p:cNvSpPr>
            <a:spLocks noGrp="1"/>
          </p:cNvSpPr>
          <p:nvPr>
            <p:ph type="dt" sz="half" idx="10"/>
          </p:nvPr>
        </p:nvSpPr>
        <p:spPr/>
        <p:txBody>
          <a:bodyPr/>
          <a:lstStyle/>
          <a:p>
            <a:fld id="{E2E0AF6B-EFA9-4A47-A8A6-7135E89F6121}" type="datetimeFigureOut">
              <a:rPr lang="en-US" smtClean="0"/>
              <a:t>5/24/19</a:t>
            </a:fld>
            <a:endParaRPr lang="en-US"/>
          </a:p>
        </p:txBody>
      </p:sp>
      <p:sp>
        <p:nvSpPr>
          <p:cNvPr id="6" name="Footer Placeholder 5">
            <a:extLst>
              <a:ext uri="{FF2B5EF4-FFF2-40B4-BE49-F238E27FC236}">
                <a16:creationId xmlns:a16="http://schemas.microsoft.com/office/drawing/2014/main" id="{F35D56A6-A5D3-C541-A207-15E18A025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7A3F5-5FC2-9F4F-87C2-E04FD6E69343}"/>
              </a:ext>
            </a:extLst>
          </p:cNvPr>
          <p:cNvSpPr>
            <a:spLocks noGrp="1"/>
          </p:cNvSpPr>
          <p:nvPr>
            <p:ph type="sldNum" sz="quarter" idx="12"/>
          </p:nvPr>
        </p:nvSpPr>
        <p:spPr/>
        <p:txBody>
          <a:bodyPr/>
          <a:lstStyle/>
          <a:p>
            <a:fld id="{1F64107A-DC9C-ED49-8EF3-1448DDA61BF5}" type="slidenum">
              <a:rPr lang="en-US" smtClean="0"/>
              <a:t>‹#›</a:t>
            </a:fld>
            <a:endParaRPr lang="en-US"/>
          </a:p>
        </p:txBody>
      </p:sp>
    </p:spTree>
    <p:extLst>
      <p:ext uri="{BB962C8B-B14F-4D97-AF65-F5344CB8AC3E}">
        <p14:creationId xmlns:p14="http://schemas.microsoft.com/office/powerpoint/2010/main" val="249999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F1272-E231-844F-B70D-396B73A34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920A3-AD80-0F47-8C38-6EEDCC9FC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CEC3D-E258-4F44-AE81-1B5B92BD3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0AF6B-EFA9-4A47-A8A6-7135E89F6121}" type="datetimeFigureOut">
              <a:rPr lang="en-US" smtClean="0"/>
              <a:t>5/24/19</a:t>
            </a:fld>
            <a:endParaRPr lang="en-US"/>
          </a:p>
        </p:txBody>
      </p:sp>
      <p:sp>
        <p:nvSpPr>
          <p:cNvPr id="5" name="Footer Placeholder 4">
            <a:extLst>
              <a:ext uri="{FF2B5EF4-FFF2-40B4-BE49-F238E27FC236}">
                <a16:creationId xmlns:a16="http://schemas.microsoft.com/office/drawing/2014/main" id="{8719B71D-13AE-5C45-9A04-336E47F40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2E4171-932A-F04E-9D3D-A47506EA8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107A-DC9C-ED49-8EF3-1448DDA61BF5}" type="slidenum">
              <a:rPr lang="en-US" smtClean="0"/>
              <a:t>‹#›</a:t>
            </a:fld>
            <a:endParaRPr lang="en-US"/>
          </a:p>
        </p:txBody>
      </p:sp>
    </p:spTree>
    <p:extLst>
      <p:ext uri="{BB962C8B-B14F-4D97-AF65-F5344CB8AC3E}">
        <p14:creationId xmlns:p14="http://schemas.microsoft.com/office/powerpoint/2010/main" val="159891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hyperlink" Target="mailto:cmanto@stop-EMP.com"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hyperlink" Target="mailto:cmanto@stop-EMP.com" TargetMode="Externa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7.xml"/><Relationship Id="rId6" Type="http://schemas.openxmlformats.org/officeDocument/2006/relationships/hyperlink" Target="https://asprtracie.hhs.gov/technical-resources/MasterSearch?qt=resilient+hospitals+handbook&amp;limit=20&amp;page=1&amp;CurTab=0" TargetMode="External"/><Relationship Id="rId5" Type="http://schemas.openxmlformats.org/officeDocument/2006/relationships/hyperlink" Target="https://westphaliapress.org/2017/12/18/resilient-hospitals-handbook/" TargetMode="External"/><Relationship Id="rId4" Type="http://schemas.openxmlformats.org/officeDocument/2006/relationships/hyperlink" Target="https://www.amazon.com/s?k=resilient+hospitals+handbook&amp;ref=nb_sb_no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hyperlink" Target="https://www.federalregister.gov/executive-order/138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7B81E-B9C7-5348-A366-793F5ED7175C}"/>
              </a:ext>
            </a:extLst>
          </p:cNvPr>
          <p:cNvSpPr txBox="1"/>
          <p:nvPr/>
        </p:nvSpPr>
        <p:spPr>
          <a:xfrm>
            <a:off x="501803" y="0"/>
            <a:ext cx="5350212" cy="2923877"/>
          </a:xfrm>
          <a:prstGeom prst="rect">
            <a:avLst/>
          </a:prstGeom>
          <a:solidFill>
            <a:schemeClr val="accent4">
              <a:lumMod val="20000"/>
              <a:lumOff val="80000"/>
            </a:schemeClr>
          </a:solidFill>
        </p:spPr>
        <p:txBody>
          <a:bodyPr wrap="square" rtlCol="0">
            <a:spAutoFit/>
          </a:bodyPr>
          <a:lstStyle/>
          <a:p>
            <a:pPr algn="ctr"/>
            <a:r>
              <a:rPr lang="en-US" sz="2400" b="1" dirty="0"/>
              <a:t>DTRA SBIR Challenge: </a:t>
            </a:r>
            <a:br>
              <a:rPr lang="en-US" sz="2000" dirty="0"/>
            </a:br>
            <a:r>
              <a:rPr lang="en-US" sz="2000" dirty="0"/>
              <a:t>1) EM attack shuts down grid &amp; infrastructure</a:t>
            </a:r>
            <a:br>
              <a:rPr lang="en-US" sz="2000" dirty="0"/>
            </a:br>
            <a:r>
              <a:rPr lang="en-US" sz="2000" dirty="0"/>
              <a:t>2) Restoring grid may not be possible </a:t>
            </a:r>
          </a:p>
          <a:p>
            <a:pPr algn="ctr"/>
            <a:r>
              <a:rPr lang="en-US" sz="2000" dirty="0"/>
              <a:t>3) Needs EM-protected microgrids &amp; energy loads </a:t>
            </a:r>
          </a:p>
          <a:p>
            <a:pPr algn="ctr"/>
            <a:r>
              <a:rPr lang="en-US" sz="2000" b="1" dirty="0"/>
              <a:t>Instant Access Networks (IAN) SBIR Response: </a:t>
            </a:r>
          </a:p>
          <a:p>
            <a:pPr algn="ctr"/>
            <a:r>
              <a:rPr lang="en-US" sz="2000" dirty="0"/>
              <a:t>EM-protected microgrid </a:t>
            </a:r>
            <a:r>
              <a:rPr lang="en-US" sz="2000" b="1" dirty="0"/>
              <a:t>systems</a:t>
            </a:r>
            <a:r>
              <a:rPr lang="en-US" sz="2000" dirty="0"/>
              <a:t> --DTRA/IAN Contract: HDTRA1-16-P-0025</a:t>
            </a:r>
          </a:p>
          <a:p>
            <a:pPr marL="285750" indent="-285750" algn="ctr">
              <a:buFont typeface="Arial" panose="020B0604020202020204" pitchFamily="34" charset="0"/>
              <a:buChar char="•"/>
            </a:pPr>
            <a:r>
              <a:rPr lang="en-US" sz="2000" dirty="0"/>
              <a:t>Integrates 4 subs and 40 collaborators</a:t>
            </a:r>
          </a:p>
          <a:p>
            <a:pPr marL="285750" indent="-285750" algn="ctr">
              <a:buFont typeface="Arial" panose="020B0604020202020204" pitchFamily="34" charset="0"/>
              <a:buChar char="•"/>
            </a:pPr>
            <a:r>
              <a:rPr lang="en-US" sz="2000" dirty="0"/>
              <a:t>Uses energy savings to help self-fund</a:t>
            </a:r>
          </a:p>
        </p:txBody>
      </p:sp>
      <p:sp>
        <p:nvSpPr>
          <p:cNvPr id="4" name="TextBox 3">
            <a:extLst>
              <a:ext uri="{FF2B5EF4-FFF2-40B4-BE49-F238E27FC236}">
                <a16:creationId xmlns:a16="http://schemas.microsoft.com/office/drawing/2014/main" id="{332A0A78-79E4-224D-A39C-8190A5733F36}"/>
              </a:ext>
            </a:extLst>
          </p:cNvPr>
          <p:cNvSpPr txBox="1"/>
          <p:nvPr/>
        </p:nvSpPr>
        <p:spPr>
          <a:xfrm>
            <a:off x="501803" y="2862322"/>
            <a:ext cx="5361516" cy="3477875"/>
          </a:xfrm>
          <a:prstGeom prst="rect">
            <a:avLst/>
          </a:prstGeom>
          <a:solidFill>
            <a:schemeClr val="accent5">
              <a:lumMod val="20000"/>
              <a:lumOff val="80000"/>
            </a:schemeClr>
          </a:solidFill>
        </p:spPr>
        <p:txBody>
          <a:bodyPr wrap="square" rtlCol="0">
            <a:spAutoFit/>
          </a:bodyPr>
          <a:lstStyle/>
          <a:p>
            <a:pPr algn="ctr"/>
            <a:r>
              <a:rPr lang="en-US" sz="2000" b="1" dirty="0"/>
              <a:t>RAMS</a:t>
            </a:r>
            <a:r>
              <a:rPr lang="en-US" sz="2000" dirty="0"/>
              <a:t> ™ </a:t>
            </a:r>
            <a:r>
              <a:rPr lang="en-US" sz="2000" b="1" dirty="0"/>
              <a:t>Rapid Deployment Solution</a:t>
            </a:r>
          </a:p>
          <a:p>
            <a:r>
              <a:rPr lang="en-US" sz="2000" b="1" dirty="0"/>
              <a:t>Resilient: EM and cyber </a:t>
            </a:r>
            <a:r>
              <a:rPr lang="en-US" sz="2000" dirty="0"/>
              <a:t>“island-mode” resilience</a:t>
            </a:r>
          </a:p>
          <a:p>
            <a:r>
              <a:rPr lang="en-US" sz="2000" b="1" dirty="0"/>
              <a:t>Adaptive: </a:t>
            </a:r>
            <a:r>
              <a:rPr lang="en-US" sz="2000" dirty="0"/>
              <a:t>Power management system protects and models energy for quick deployment/growth</a:t>
            </a:r>
          </a:p>
          <a:p>
            <a:r>
              <a:rPr lang="en-US" sz="2000" b="1" dirty="0"/>
              <a:t>Modular: </a:t>
            </a:r>
            <a:r>
              <a:rPr lang="en-US" sz="2000" dirty="0"/>
              <a:t>50 kW to 250 kW, 1 MW+ self-funded rapid growth (fixed, transportable, modular) </a:t>
            </a:r>
          </a:p>
          <a:p>
            <a:r>
              <a:rPr lang="en-US" sz="2000" b="1" dirty="0"/>
              <a:t>Microgrid: </a:t>
            </a:r>
            <a:r>
              <a:rPr lang="en-US" sz="2000" dirty="0"/>
              <a:t>Energy generation, storage, controls, &amp; communications linkable to other protected “islands” in an “Archipelago of protected islands” </a:t>
            </a:r>
          </a:p>
          <a:p>
            <a:r>
              <a:rPr lang="en-US" sz="2000" b="1" dirty="0"/>
              <a:t>System: </a:t>
            </a:r>
            <a:r>
              <a:rPr lang="en-US" sz="2000" dirty="0"/>
              <a:t>Linked energy loads provide “out-of-band” power management and energy savings</a:t>
            </a:r>
          </a:p>
        </p:txBody>
      </p:sp>
      <p:sp>
        <p:nvSpPr>
          <p:cNvPr id="5" name="TextBox 4">
            <a:extLst>
              <a:ext uri="{FF2B5EF4-FFF2-40B4-BE49-F238E27FC236}">
                <a16:creationId xmlns:a16="http://schemas.microsoft.com/office/drawing/2014/main" id="{80843CE2-41B2-F540-B171-A0F28E47E493}"/>
              </a:ext>
            </a:extLst>
          </p:cNvPr>
          <p:cNvSpPr txBox="1"/>
          <p:nvPr/>
        </p:nvSpPr>
        <p:spPr>
          <a:xfrm>
            <a:off x="5852015" y="4093428"/>
            <a:ext cx="6152416" cy="2246769"/>
          </a:xfrm>
          <a:prstGeom prst="rect">
            <a:avLst/>
          </a:prstGeom>
          <a:solidFill>
            <a:schemeClr val="accent6">
              <a:lumMod val="20000"/>
              <a:lumOff val="80000"/>
            </a:schemeClr>
          </a:solidFill>
        </p:spPr>
        <p:txBody>
          <a:bodyPr wrap="square" rtlCol="0">
            <a:spAutoFit/>
          </a:bodyPr>
          <a:lstStyle/>
          <a:p>
            <a:r>
              <a:rPr lang="en-US" sz="2000" b="1" dirty="0"/>
              <a:t>RAMS Benefits:</a:t>
            </a:r>
          </a:p>
          <a:p>
            <a:pPr marL="342900" indent="-342900">
              <a:buAutoNum type="arabicParenR"/>
            </a:pPr>
            <a:r>
              <a:rPr lang="en-US" sz="2000" dirty="0"/>
              <a:t>RAMS creates cyber and EM resilient systems</a:t>
            </a:r>
          </a:p>
          <a:p>
            <a:pPr marL="342900" indent="-342900">
              <a:buAutoNum type="arabicParenR"/>
            </a:pPr>
            <a:r>
              <a:rPr lang="en-US" sz="2000" dirty="0"/>
              <a:t>RAMS can be funded largely by operational savings from energy efficient microgrids with energy efficient uses of the energy (</a:t>
            </a:r>
            <a:r>
              <a:rPr lang="en-US" sz="2000" dirty="0" err="1"/>
              <a:t>comms</a:t>
            </a:r>
            <a:r>
              <a:rPr lang="en-US" sz="2000" dirty="0"/>
              <a:t>, hospitals, data, water…) </a:t>
            </a:r>
          </a:p>
          <a:p>
            <a:pPr marL="342900" indent="-342900">
              <a:buAutoNum type="arabicParenR"/>
            </a:pPr>
            <a:r>
              <a:rPr lang="en-US" sz="2000" dirty="0"/>
              <a:t>Expedited IAN SBIR Phase 2 or 3 contracts for EM-protected microgrid SYSTEMS including all energy uses</a:t>
            </a:r>
          </a:p>
        </p:txBody>
      </p:sp>
      <p:sp>
        <p:nvSpPr>
          <p:cNvPr id="6" name="Footer Placeholder 5">
            <a:extLst>
              <a:ext uri="{FF2B5EF4-FFF2-40B4-BE49-F238E27FC236}">
                <a16:creationId xmlns:a16="http://schemas.microsoft.com/office/drawing/2014/main" id="{B074D770-0518-F34C-8DA8-AB9C979F43E1}"/>
              </a:ext>
            </a:extLst>
          </p:cNvPr>
          <p:cNvSpPr>
            <a:spLocks noGrp="1"/>
          </p:cNvSpPr>
          <p:nvPr>
            <p:ph type="ftr" sz="quarter" idx="11"/>
          </p:nvPr>
        </p:nvSpPr>
        <p:spPr/>
        <p:txBody>
          <a:bodyPr/>
          <a:lstStyle/>
          <a:p>
            <a:r>
              <a:rPr lang="en-US" b="1" dirty="0"/>
              <a:t>Instant Access Networks, LLC (c) 2019 </a:t>
            </a:r>
          </a:p>
          <a:p>
            <a:r>
              <a:rPr lang="en-US" b="1" dirty="0"/>
              <a:t>Contact </a:t>
            </a:r>
            <a:r>
              <a:rPr lang="en-US" b="1" dirty="0" err="1"/>
              <a:t>cmanto@stop-EMP.com</a:t>
            </a:r>
            <a:r>
              <a:rPr lang="en-US" b="1" dirty="0"/>
              <a:t>   (410) 991-1469</a:t>
            </a:r>
          </a:p>
        </p:txBody>
      </p:sp>
      <p:grpSp>
        <p:nvGrpSpPr>
          <p:cNvPr id="15" name="Group 14">
            <a:extLst>
              <a:ext uri="{FF2B5EF4-FFF2-40B4-BE49-F238E27FC236}">
                <a16:creationId xmlns:a16="http://schemas.microsoft.com/office/drawing/2014/main" id="{E389AA1A-6D0C-DA43-8837-E88FD829F1AF}"/>
              </a:ext>
            </a:extLst>
          </p:cNvPr>
          <p:cNvGrpSpPr>
            <a:grpSpLocks noChangeAspect="1"/>
          </p:cNvGrpSpPr>
          <p:nvPr/>
        </p:nvGrpSpPr>
        <p:grpSpPr bwMode="auto">
          <a:xfrm>
            <a:off x="4674678" y="679489"/>
            <a:ext cx="7509977" cy="3049223"/>
            <a:chOff x="-375" y="-318"/>
            <a:chExt cx="17549" cy="7152"/>
          </a:xfrm>
        </p:grpSpPr>
        <p:pic>
          <p:nvPicPr>
            <p:cNvPr id="16" name="Picture 15">
              <a:extLst>
                <a:ext uri="{FF2B5EF4-FFF2-40B4-BE49-F238E27FC236}">
                  <a16:creationId xmlns:a16="http://schemas.microsoft.com/office/drawing/2014/main" id="{1442154A-10D5-9944-8235-0E74A31DCAA6}"/>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69" y="945"/>
              <a:ext cx="6760" cy="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a:extLst>
                <a:ext uri="{FF2B5EF4-FFF2-40B4-BE49-F238E27FC236}">
                  <a16:creationId xmlns:a16="http://schemas.microsoft.com/office/drawing/2014/main" id="{8DBEA64B-B890-554A-9583-4D512F6D9152}"/>
                </a:ext>
              </a:extLst>
            </p:cNvPr>
            <p:cNvSpPr>
              <a:spLocks noChangeAspect="1" noEditPoints="1" noChangeArrowheads="1" noChangeShapeType="1" noTextEdit="1"/>
            </p:cNvSpPr>
            <p:nvPr/>
          </p:nvSpPr>
          <p:spPr bwMode="auto">
            <a:xfrm>
              <a:off x="6940" y="2036"/>
              <a:ext cx="3391" cy="698"/>
            </a:xfrm>
            <a:custGeom>
              <a:avLst/>
              <a:gdLst>
                <a:gd name="T0" fmla="*/ 2930 w 3391"/>
                <a:gd name="T1" fmla="*/ 0 h 698"/>
                <a:gd name="T2" fmla="*/ 2930 w 3391"/>
                <a:gd name="T3" fmla="*/ 174 h 698"/>
                <a:gd name="T4" fmla="*/ 0 w 3391"/>
                <a:gd name="T5" fmla="*/ 174 h 698"/>
                <a:gd name="T6" fmla="*/ 0 w 3391"/>
                <a:gd name="T7" fmla="*/ 522 h 698"/>
                <a:gd name="T8" fmla="*/ 2930 w 3391"/>
                <a:gd name="T9" fmla="*/ 522 h 698"/>
                <a:gd name="T10" fmla="*/ 2930 w 3391"/>
                <a:gd name="T11" fmla="*/ 697 h 698"/>
                <a:gd name="T12" fmla="*/ 3390 w 3391"/>
                <a:gd name="T13" fmla="*/ 348 h 698"/>
                <a:gd name="T14" fmla="*/ 2930 w 3391"/>
                <a:gd name="T15" fmla="*/ 0 h 6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1" h="698">
                  <a:moveTo>
                    <a:pt x="2930" y="0"/>
                  </a:moveTo>
                  <a:lnTo>
                    <a:pt x="2930" y="174"/>
                  </a:lnTo>
                  <a:lnTo>
                    <a:pt x="0" y="174"/>
                  </a:lnTo>
                  <a:lnTo>
                    <a:pt x="0" y="522"/>
                  </a:lnTo>
                  <a:lnTo>
                    <a:pt x="2930" y="522"/>
                  </a:lnTo>
                  <a:lnTo>
                    <a:pt x="2930" y="697"/>
                  </a:lnTo>
                  <a:lnTo>
                    <a:pt x="3390" y="348"/>
                  </a:lnTo>
                  <a:lnTo>
                    <a:pt x="2930"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02C112A8-157B-F54E-804B-665D489FC490}"/>
                </a:ext>
              </a:extLst>
            </p:cNvPr>
            <p:cNvSpPr>
              <a:spLocks noChangeAspect="1" noEditPoints="1" noChangeArrowheads="1" noChangeShapeType="1" noTextEdit="1"/>
            </p:cNvSpPr>
            <p:nvPr/>
          </p:nvSpPr>
          <p:spPr bwMode="auto">
            <a:xfrm>
              <a:off x="7765" y="2036"/>
              <a:ext cx="2567" cy="697"/>
            </a:xfrm>
            <a:custGeom>
              <a:avLst/>
              <a:gdLst>
                <a:gd name="T0" fmla="*/ 0 w 2567"/>
                <a:gd name="T1" fmla="*/ 174 h 697"/>
                <a:gd name="T2" fmla="*/ 2217 w 2567"/>
                <a:gd name="T3" fmla="*/ 174 h 697"/>
                <a:gd name="T4" fmla="*/ 2217 w 2567"/>
                <a:gd name="T5" fmla="*/ 0 h 697"/>
                <a:gd name="T6" fmla="*/ 2566 w 2567"/>
                <a:gd name="T7" fmla="*/ 348 h 697"/>
                <a:gd name="T8" fmla="*/ 2217 w 2567"/>
                <a:gd name="T9" fmla="*/ 696 h 697"/>
                <a:gd name="T10" fmla="*/ 2217 w 2567"/>
                <a:gd name="T11" fmla="*/ 522 h 697"/>
                <a:gd name="T12" fmla="*/ 0 w 2567"/>
                <a:gd name="T13" fmla="*/ 522 h 697"/>
                <a:gd name="T14" fmla="*/ 0 w 2567"/>
                <a:gd name="T15" fmla="*/ 174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7" h="697">
                  <a:moveTo>
                    <a:pt x="0" y="174"/>
                  </a:moveTo>
                  <a:lnTo>
                    <a:pt x="2217" y="174"/>
                  </a:lnTo>
                  <a:lnTo>
                    <a:pt x="2217" y="0"/>
                  </a:lnTo>
                  <a:lnTo>
                    <a:pt x="2566" y="348"/>
                  </a:lnTo>
                  <a:lnTo>
                    <a:pt x="2217" y="696"/>
                  </a:lnTo>
                  <a:lnTo>
                    <a:pt x="2217" y="522"/>
                  </a:lnTo>
                  <a:lnTo>
                    <a:pt x="0" y="522"/>
                  </a:lnTo>
                  <a:lnTo>
                    <a:pt x="0" y="174"/>
                  </a:lnTo>
                  <a:close/>
                </a:path>
              </a:pathLst>
            </a:custGeom>
            <a:noFill/>
            <a:ln w="12693">
              <a:solidFill>
                <a:srgbClr val="2F528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24CB30EF-79BE-D441-AB3A-B025953E7DB3}"/>
                </a:ext>
              </a:extLst>
            </p:cNvPr>
            <p:cNvSpPr>
              <a:spLocks noChangeAspect="1" noEditPoints="1" noChangeArrowheads="1" noChangeShapeType="1" noTextEdit="1"/>
            </p:cNvSpPr>
            <p:nvPr/>
          </p:nvSpPr>
          <p:spPr bwMode="auto">
            <a:xfrm>
              <a:off x="5076" y="1333"/>
              <a:ext cx="1763" cy="1870"/>
            </a:xfrm>
            <a:custGeom>
              <a:avLst/>
              <a:gdLst>
                <a:gd name="T0" fmla="*/ 2 w 1763"/>
                <a:gd name="T1" fmla="*/ 857 h 1870"/>
                <a:gd name="T2" fmla="*/ 25 w 1763"/>
                <a:gd name="T3" fmla="*/ 709 h 1870"/>
                <a:gd name="T4" fmla="*/ 69 w 1763"/>
                <a:gd name="T5" fmla="*/ 570 h 1870"/>
                <a:gd name="T6" fmla="*/ 131 w 1763"/>
                <a:gd name="T7" fmla="*/ 442 h 1870"/>
                <a:gd name="T8" fmla="*/ 212 w 1763"/>
                <a:gd name="T9" fmla="*/ 326 h 1870"/>
                <a:gd name="T10" fmla="*/ 307 w 1763"/>
                <a:gd name="T11" fmla="*/ 224 h 1870"/>
                <a:gd name="T12" fmla="*/ 416 w 1763"/>
                <a:gd name="T13" fmla="*/ 140 h 1870"/>
                <a:gd name="T14" fmla="*/ 538 w 1763"/>
                <a:gd name="T15" fmla="*/ 73 h 1870"/>
                <a:gd name="T16" fmla="*/ 669 w 1763"/>
                <a:gd name="T17" fmla="*/ 27 h 1870"/>
                <a:gd name="T18" fmla="*/ 808 w 1763"/>
                <a:gd name="T19" fmla="*/ 3 h 1870"/>
                <a:gd name="T20" fmla="*/ 953 w 1763"/>
                <a:gd name="T21" fmla="*/ 3 h 1870"/>
                <a:gd name="T22" fmla="*/ 1092 w 1763"/>
                <a:gd name="T23" fmla="*/ 27 h 1870"/>
                <a:gd name="T24" fmla="*/ 1223 w 1763"/>
                <a:gd name="T25" fmla="*/ 73 h 1870"/>
                <a:gd name="T26" fmla="*/ 1345 w 1763"/>
                <a:gd name="T27" fmla="*/ 140 h 1870"/>
                <a:gd name="T28" fmla="*/ 1454 w 1763"/>
                <a:gd name="T29" fmla="*/ 224 h 1870"/>
                <a:gd name="T30" fmla="*/ 1549 w 1763"/>
                <a:gd name="T31" fmla="*/ 326 h 1870"/>
                <a:gd name="T32" fmla="*/ 1630 w 1763"/>
                <a:gd name="T33" fmla="*/ 442 h 1870"/>
                <a:gd name="T34" fmla="*/ 1692 w 1763"/>
                <a:gd name="T35" fmla="*/ 570 h 1870"/>
                <a:gd name="T36" fmla="*/ 1736 w 1763"/>
                <a:gd name="T37" fmla="*/ 709 h 1870"/>
                <a:gd name="T38" fmla="*/ 1759 w 1763"/>
                <a:gd name="T39" fmla="*/ 857 h 1870"/>
                <a:gd name="T40" fmla="*/ 1759 w 1763"/>
                <a:gd name="T41" fmla="*/ 1011 h 1870"/>
                <a:gd name="T42" fmla="*/ 1736 w 1763"/>
                <a:gd name="T43" fmla="*/ 1159 h 1870"/>
                <a:gd name="T44" fmla="*/ 1692 w 1763"/>
                <a:gd name="T45" fmla="*/ 1298 h 1870"/>
                <a:gd name="T46" fmla="*/ 1630 w 1763"/>
                <a:gd name="T47" fmla="*/ 1426 h 1870"/>
                <a:gd name="T48" fmla="*/ 1549 w 1763"/>
                <a:gd name="T49" fmla="*/ 1542 h 1870"/>
                <a:gd name="T50" fmla="*/ 1454 w 1763"/>
                <a:gd name="T51" fmla="*/ 1644 h 1870"/>
                <a:gd name="T52" fmla="*/ 1345 w 1763"/>
                <a:gd name="T53" fmla="*/ 1729 h 1870"/>
                <a:gd name="T54" fmla="*/ 1223 w 1763"/>
                <a:gd name="T55" fmla="*/ 1795 h 1870"/>
                <a:gd name="T56" fmla="*/ 1092 w 1763"/>
                <a:gd name="T57" fmla="*/ 1841 h 1870"/>
                <a:gd name="T58" fmla="*/ 953 w 1763"/>
                <a:gd name="T59" fmla="*/ 1865 h 1870"/>
                <a:gd name="T60" fmla="*/ 808 w 1763"/>
                <a:gd name="T61" fmla="*/ 1865 h 1870"/>
                <a:gd name="T62" fmla="*/ 669 w 1763"/>
                <a:gd name="T63" fmla="*/ 1841 h 1870"/>
                <a:gd name="T64" fmla="*/ 538 w 1763"/>
                <a:gd name="T65" fmla="*/ 1795 h 1870"/>
                <a:gd name="T66" fmla="*/ 416 w 1763"/>
                <a:gd name="T67" fmla="*/ 1729 h 1870"/>
                <a:gd name="T68" fmla="*/ 307 w 1763"/>
                <a:gd name="T69" fmla="*/ 1644 h 1870"/>
                <a:gd name="T70" fmla="*/ 212 w 1763"/>
                <a:gd name="T71" fmla="*/ 1542 h 1870"/>
                <a:gd name="T72" fmla="*/ 131 w 1763"/>
                <a:gd name="T73" fmla="*/ 1426 h 1870"/>
                <a:gd name="T74" fmla="*/ 69 w 1763"/>
                <a:gd name="T75" fmla="*/ 1298 h 1870"/>
                <a:gd name="T76" fmla="*/ 25 w 1763"/>
                <a:gd name="T77" fmla="*/ 1159 h 1870"/>
                <a:gd name="T78" fmla="*/ 2 w 1763"/>
                <a:gd name="T79" fmla="*/ 1011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3" h="1870">
                  <a:moveTo>
                    <a:pt x="0" y="934"/>
                  </a:moveTo>
                  <a:lnTo>
                    <a:pt x="2" y="857"/>
                  </a:lnTo>
                  <a:lnTo>
                    <a:pt x="11" y="782"/>
                  </a:lnTo>
                  <a:lnTo>
                    <a:pt x="25" y="709"/>
                  </a:lnTo>
                  <a:lnTo>
                    <a:pt x="44" y="639"/>
                  </a:lnTo>
                  <a:lnTo>
                    <a:pt x="69" y="570"/>
                  </a:lnTo>
                  <a:lnTo>
                    <a:pt x="98" y="505"/>
                  </a:lnTo>
                  <a:lnTo>
                    <a:pt x="131" y="442"/>
                  </a:lnTo>
                  <a:lnTo>
                    <a:pt x="169" y="382"/>
                  </a:lnTo>
                  <a:lnTo>
                    <a:pt x="212" y="326"/>
                  </a:lnTo>
                  <a:lnTo>
                    <a:pt x="258" y="273"/>
                  </a:lnTo>
                  <a:lnTo>
                    <a:pt x="307" y="224"/>
                  </a:lnTo>
                  <a:lnTo>
                    <a:pt x="360" y="180"/>
                  </a:lnTo>
                  <a:lnTo>
                    <a:pt x="416" y="140"/>
                  </a:lnTo>
                  <a:lnTo>
                    <a:pt x="476" y="104"/>
                  </a:lnTo>
                  <a:lnTo>
                    <a:pt x="538" y="73"/>
                  </a:lnTo>
                  <a:lnTo>
                    <a:pt x="602" y="47"/>
                  </a:lnTo>
                  <a:lnTo>
                    <a:pt x="669" y="27"/>
                  </a:lnTo>
                  <a:lnTo>
                    <a:pt x="738" y="12"/>
                  </a:lnTo>
                  <a:lnTo>
                    <a:pt x="808" y="3"/>
                  </a:lnTo>
                  <a:lnTo>
                    <a:pt x="881" y="0"/>
                  </a:lnTo>
                  <a:lnTo>
                    <a:pt x="953" y="3"/>
                  </a:lnTo>
                  <a:lnTo>
                    <a:pt x="1023" y="12"/>
                  </a:lnTo>
                  <a:lnTo>
                    <a:pt x="1092" y="27"/>
                  </a:lnTo>
                  <a:lnTo>
                    <a:pt x="1159" y="47"/>
                  </a:lnTo>
                  <a:lnTo>
                    <a:pt x="1223" y="73"/>
                  </a:lnTo>
                  <a:lnTo>
                    <a:pt x="1285" y="104"/>
                  </a:lnTo>
                  <a:lnTo>
                    <a:pt x="1345" y="140"/>
                  </a:lnTo>
                  <a:lnTo>
                    <a:pt x="1401" y="180"/>
                  </a:lnTo>
                  <a:lnTo>
                    <a:pt x="1454" y="224"/>
                  </a:lnTo>
                  <a:lnTo>
                    <a:pt x="1503" y="273"/>
                  </a:lnTo>
                  <a:lnTo>
                    <a:pt x="1549" y="326"/>
                  </a:lnTo>
                  <a:lnTo>
                    <a:pt x="1592" y="382"/>
                  </a:lnTo>
                  <a:lnTo>
                    <a:pt x="1630" y="442"/>
                  </a:lnTo>
                  <a:lnTo>
                    <a:pt x="1663" y="505"/>
                  </a:lnTo>
                  <a:lnTo>
                    <a:pt x="1692" y="570"/>
                  </a:lnTo>
                  <a:lnTo>
                    <a:pt x="1717" y="639"/>
                  </a:lnTo>
                  <a:lnTo>
                    <a:pt x="1736" y="709"/>
                  </a:lnTo>
                  <a:lnTo>
                    <a:pt x="1750" y="782"/>
                  </a:lnTo>
                  <a:lnTo>
                    <a:pt x="1759" y="857"/>
                  </a:lnTo>
                  <a:lnTo>
                    <a:pt x="1762" y="934"/>
                  </a:lnTo>
                  <a:lnTo>
                    <a:pt x="1759" y="1011"/>
                  </a:lnTo>
                  <a:lnTo>
                    <a:pt x="1750" y="1086"/>
                  </a:lnTo>
                  <a:lnTo>
                    <a:pt x="1736" y="1159"/>
                  </a:lnTo>
                  <a:lnTo>
                    <a:pt x="1717" y="1229"/>
                  </a:lnTo>
                  <a:lnTo>
                    <a:pt x="1692" y="1298"/>
                  </a:lnTo>
                  <a:lnTo>
                    <a:pt x="1663" y="1363"/>
                  </a:lnTo>
                  <a:lnTo>
                    <a:pt x="1630" y="1426"/>
                  </a:lnTo>
                  <a:lnTo>
                    <a:pt x="1592" y="1486"/>
                  </a:lnTo>
                  <a:lnTo>
                    <a:pt x="1549" y="1542"/>
                  </a:lnTo>
                  <a:lnTo>
                    <a:pt x="1503" y="1595"/>
                  </a:lnTo>
                  <a:lnTo>
                    <a:pt x="1454" y="1644"/>
                  </a:lnTo>
                  <a:lnTo>
                    <a:pt x="1401" y="1688"/>
                  </a:lnTo>
                  <a:lnTo>
                    <a:pt x="1345" y="1729"/>
                  </a:lnTo>
                  <a:lnTo>
                    <a:pt x="1285" y="1764"/>
                  </a:lnTo>
                  <a:lnTo>
                    <a:pt x="1223" y="1795"/>
                  </a:lnTo>
                  <a:lnTo>
                    <a:pt x="1159" y="1821"/>
                  </a:lnTo>
                  <a:lnTo>
                    <a:pt x="1092" y="1841"/>
                  </a:lnTo>
                  <a:lnTo>
                    <a:pt x="1023" y="1856"/>
                  </a:lnTo>
                  <a:lnTo>
                    <a:pt x="953" y="1865"/>
                  </a:lnTo>
                  <a:lnTo>
                    <a:pt x="881" y="1869"/>
                  </a:lnTo>
                  <a:lnTo>
                    <a:pt x="808" y="1865"/>
                  </a:lnTo>
                  <a:lnTo>
                    <a:pt x="738" y="1856"/>
                  </a:lnTo>
                  <a:lnTo>
                    <a:pt x="669" y="1841"/>
                  </a:lnTo>
                  <a:lnTo>
                    <a:pt x="602" y="1821"/>
                  </a:lnTo>
                  <a:lnTo>
                    <a:pt x="538" y="1795"/>
                  </a:lnTo>
                  <a:lnTo>
                    <a:pt x="476" y="1764"/>
                  </a:lnTo>
                  <a:lnTo>
                    <a:pt x="416" y="1729"/>
                  </a:lnTo>
                  <a:lnTo>
                    <a:pt x="360" y="1688"/>
                  </a:lnTo>
                  <a:lnTo>
                    <a:pt x="307" y="1644"/>
                  </a:lnTo>
                  <a:lnTo>
                    <a:pt x="258" y="1595"/>
                  </a:lnTo>
                  <a:lnTo>
                    <a:pt x="212" y="1542"/>
                  </a:lnTo>
                  <a:lnTo>
                    <a:pt x="169" y="1486"/>
                  </a:lnTo>
                  <a:lnTo>
                    <a:pt x="131" y="1426"/>
                  </a:lnTo>
                  <a:lnTo>
                    <a:pt x="98" y="1363"/>
                  </a:lnTo>
                  <a:lnTo>
                    <a:pt x="69" y="1298"/>
                  </a:lnTo>
                  <a:lnTo>
                    <a:pt x="44" y="1229"/>
                  </a:lnTo>
                  <a:lnTo>
                    <a:pt x="25" y="1159"/>
                  </a:lnTo>
                  <a:lnTo>
                    <a:pt x="11" y="1086"/>
                  </a:lnTo>
                  <a:lnTo>
                    <a:pt x="2" y="1011"/>
                  </a:lnTo>
                  <a:lnTo>
                    <a:pt x="0" y="934"/>
                  </a:lnTo>
                  <a:close/>
                </a:path>
              </a:pathLst>
            </a:custGeom>
            <a:noFill/>
            <a:ln w="26927">
              <a:solidFill>
                <a:srgbClr val="2F528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0" name="Picture 19">
              <a:extLst>
                <a:ext uri="{FF2B5EF4-FFF2-40B4-BE49-F238E27FC236}">
                  <a16:creationId xmlns:a16="http://schemas.microsoft.com/office/drawing/2014/main" id="{3E6286E2-AD00-C54B-9D2F-DD59C508D43F}"/>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17" y="704"/>
              <a:ext cx="5180" cy="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a:extLst>
                <a:ext uri="{FF2B5EF4-FFF2-40B4-BE49-F238E27FC236}">
                  <a16:creationId xmlns:a16="http://schemas.microsoft.com/office/drawing/2014/main" id="{344656D8-468E-4A47-AFFD-FEFEE513F719}"/>
                </a:ext>
              </a:extLst>
            </p:cNvPr>
            <p:cNvSpPr>
              <a:spLocks noChangeAspect="1" noEditPoints="1" noChangeArrowheads="1" noChangeShapeType="1" noTextEdit="1"/>
            </p:cNvSpPr>
            <p:nvPr/>
          </p:nvSpPr>
          <p:spPr bwMode="auto">
            <a:xfrm>
              <a:off x="10566" y="735"/>
              <a:ext cx="5084" cy="4664"/>
            </a:xfrm>
            <a:custGeom>
              <a:avLst/>
              <a:gdLst>
                <a:gd name="T0" fmla="*/ 3812 w 5084"/>
                <a:gd name="T1" fmla="*/ 0 h 4664"/>
                <a:gd name="T2" fmla="*/ 1270 w 5084"/>
                <a:gd name="T3" fmla="*/ 0 h 4664"/>
                <a:gd name="T4" fmla="*/ 0 w 5084"/>
                <a:gd name="T5" fmla="*/ 2331 h 4664"/>
                <a:gd name="T6" fmla="*/ 1270 w 5084"/>
                <a:gd name="T7" fmla="*/ 4663 h 4664"/>
                <a:gd name="T8" fmla="*/ 3812 w 5084"/>
                <a:gd name="T9" fmla="*/ 4663 h 4664"/>
                <a:gd name="T10" fmla="*/ 5083 w 5084"/>
                <a:gd name="T11" fmla="*/ 2331 h 4664"/>
                <a:gd name="T12" fmla="*/ 3812 w 5084"/>
                <a:gd name="T13" fmla="*/ 0 h 4664"/>
              </a:gdLst>
              <a:ahLst/>
              <a:cxnLst>
                <a:cxn ang="0">
                  <a:pos x="T0" y="T1"/>
                </a:cxn>
                <a:cxn ang="0">
                  <a:pos x="T2" y="T3"/>
                </a:cxn>
                <a:cxn ang="0">
                  <a:pos x="T4" y="T5"/>
                </a:cxn>
                <a:cxn ang="0">
                  <a:pos x="T6" y="T7"/>
                </a:cxn>
                <a:cxn ang="0">
                  <a:pos x="T8" y="T9"/>
                </a:cxn>
                <a:cxn ang="0">
                  <a:pos x="T10" y="T11"/>
                </a:cxn>
                <a:cxn ang="0">
                  <a:pos x="T12" y="T13"/>
                </a:cxn>
              </a:cxnLst>
              <a:rect l="0" t="0" r="r" b="b"/>
              <a:pathLst>
                <a:path w="5084" h="4664">
                  <a:moveTo>
                    <a:pt x="3812" y="0"/>
                  </a:moveTo>
                  <a:lnTo>
                    <a:pt x="1270" y="0"/>
                  </a:lnTo>
                  <a:lnTo>
                    <a:pt x="0" y="2331"/>
                  </a:lnTo>
                  <a:lnTo>
                    <a:pt x="1270" y="4663"/>
                  </a:lnTo>
                  <a:lnTo>
                    <a:pt x="3812" y="4663"/>
                  </a:lnTo>
                  <a:lnTo>
                    <a:pt x="5083" y="2331"/>
                  </a:lnTo>
                  <a:lnTo>
                    <a:pt x="3812"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2BE4EB08-F1C2-7B4D-B62B-3B50B9DC20C8}"/>
                </a:ext>
              </a:extLst>
            </p:cNvPr>
            <p:cNvSpPr>
              <a:spLocks noChangeAspect="1" noEditPoints="1" noChangeArrowheads="1" noChangeShapeType="1" noTextEdit="1"/>
            </p:cNvSpPr>
            <p:nvPr/>
          </p:nvSpPr>
          <p:spPr bwMode="auto">
            <a:xfrm>
              <a:off x="10566" y="735"/>
              <a:ext cx="5084" cy="4664"/>
            </a:xfrm>
            <a:custGeom>
              <a:avLst/>
              <a:gdLst>
                <a:gd name="T0" fmla="*/ 3812 w 5084"/>
                <a:gd name="T1" fmla="*/ 0 h 4664"/>
                <a:gd name="T2" fmla="*/ 1270 w 5084"/>
                <a:gd name="T3" fmla="*/ 0 h 4664"/>
                <a:gd name="T4" fmla="*/ 0 w 5084"/>
                <a:gd name="T5" fmla="*/ 2331 h 4664"/>
                <a:gd name="T6" fmla="*/ 1270 w 5084"/>
                <a:gd name="T7" fmla="*/ 4663 h 4664"/>
                <a:gd name="T8" fmla="*/ 3812 w 5084"/>
                <a:gd name="T9" fmla="*/ 4663 h 4664"/>
                <a:gd name="T10" fmla="*/ 5083 w 5084"/>
                <a:gd name="T11" fmla="*/ 2331 h 4664"/>
                <a:gd name="T12" fmla="*/ 3812 w 5084"/>
                <a:gd name="T13" fmla="*/ 0 h 4664"/>
              </a:gdLst>
              <a:ahLst/>
              <a:cxnLst>
                <a:cxn ang="0">
                  <a:pos x="T0" y="T1"/>
                </a:cxn>
                <a:cxn ang="0">
                  <a:pos x="T2" y="T3"/>
                </a:cxn>
                <a:cxn ang="0">
                  <a:pos x="T4" y="T5"/>
                </a:cxn>
                <a:cxn ang="0">
                  <a:pos x="T6" y="T7"/>
                </a:cxn>
                <a:cxn ang="0">
                  <a:pos x="T8" y="T9"/>
                </a:cxn>
                <a:cxn ang="0">
                  <a:pos x="T10" y="T11"/>
                </a:cxn>
                <a:cxn ang="0">
                  <a:pos x="T12" y="T13"/>
                </a:cxn>
              </a:cxnLst>
              <a:rect l="0" t="0" r="r" b="b"/>
              <a:pathLst>
                <a:path w="5084" h="4664">
                  <a:moveTo>
                    <a:pt x="3812" y="0"/>
                  </a:moveTo>
                  <a:lnTo>
                    <a:pt x="1270" y="0"/>
                  </a:lnTo>
                  <a:lnTo>
                    <a:pt x="0" y="2331"/>
                  </a:lnTo>
                  <a:lnTo>
                    <a:pt x="1270" y="4663"/>
                  </a:lnTo>
                  <a:lnTo>
                    <a:pt x="3812" y="4663"/>
                  </a:lnTo>
                  <a:lnTo>
                    <a:pt x="5083" y="2331"/>
                  </a:lnTo>
                  <a:lnTo>
                    <a:pt x="3812"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4" name="Picture 23">
              <a:extLst>
                <a:ext uri="{FF2B5EF4-FFF2-40B4-BE49-F238E27FC236}">
                  <a16:creationId xmlns:a16="http://schemas.microsoft.com/office/drawing/2014/main" id="{347E88E1-8A5E-DA4F-8FD3-A20C0DB49500}"/>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32" y="271"/>
              <a:ext cx="7042" cy="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a:extLst>
                <a:ext uri="{FF2B5EF4-FFF2-40B4-BE49-F238E27FC236}">
                  <a16:creationId xmlns:a16="http://schemas.microsoft.com/office/drawing/2014/main" id="{D0397B45-660D-A44E-9D8A-DF612865F291}"/>
                </a:ext>
              </a:extLst>
            </p:cNvPr>
            <p:cNvSpPr>
              <a:spLocks noChangeAspect="1" noEditPoints="1" noChangeArrowheads="1" noChangeShapeType="1" noTextEdit="1"/>
            </p:cNvSpPr>
            <p:nvPr/>
          </p:nvSpPr>
          <p:spPr bwMode="auto">
            <a:xfrm>
              <a:off x="10183" y="653"/>
              <a:ext cx="6634" cy="6181"/>
            </a:xfrm>
            <a:custGeom>
              <a:avLst/>
              <a:gdLst>
                <a:gd name="T0" fmla="*/ 4085 w 5448"/>
                <a:gd name="T1" fmla="*/ 0 h 4998"/>
                <a:gd name="T2" fmla="*/ 1361 w 5448"/>
                <a:gd name="T3" fmla="*/ 0 h 4998"/>
                <a:gd name="T4" fmla="*/ 0 w 5448"/>
                <a:gd name="T5" fmla="*/ 2498 h 4998"/>
                <a:gd name="T6" fmla="*/ 1361 w 5448"/>
                <a:gd name="T7" fmla="*/ 4997 h 4998"/>
                <a:gd name="T8" fmla="*/ 4085 w 5448"/>
                <a:gd name="T9" fmla="*/ 4997 h 4998"/>
                <a:gd name="T10" fmla="*/ 5447 w 5448"/>
                <a:gd name="T11" fmla="*/ 2498 h 4998"/>
                <a:gd name="T12" fmla="*/ 4085 w 5448"/>
                <a:gd name="T13" fmla="*/ 0 h 4998"/>
              </a:gdLst>
              <a:ahLst/>
              <a:cxnLst>
                <a:cxn ang="0">
                  <a:pos x="T0" y="T1"/>
                </a:cxn>
                <a:cxn ang="0">
                  <a:pos x="T2" y="T3"/>
                </a:cxn>
                <a:cxn ang="0">
                  <a:pos x="T4" y="T5"/>
                </a:cxn>
                <a:cxn ang="0">
                  <a:pos x="T6" y="T7"/>
                </a:cxn>
                <a:cxn ang="0">
                  <a:pos x="T8" y="T9"/>
                </a:cxn>
                <a:cxn ang="0">
                  <a:pos x="T10" y="T11"/>
                </a:cxn>
                <a:cxn ang="0">
                  <a:pos x="T12" y="T13"/>
                </a:cxn>
              </a:cxnLst>
              <a:rect l="0" t="0" r="r" b="b"/>
              <a:pathLst>
                <a:path w="5448" h="4998">
                  <a:moveTo>
                    <a:pt x="4085" y="0"/>
                  </a:moveTo>
                  <a:lnTo>
                    <a:pt x="1361" y="0"/>
                  </a:lnTo>
                  <a:lnTo>
                    <a:pt x="0" y="2498"/>
                  </a:lnTo>
                  <a:lnTo>
                    <a:pt x="1361" y="4997"/>
                  </a:lnTo>
                  <a:lnTo>
                    <a:pt x="4085" y="4997"/>
                  </a:lnTo>
                  <a:lnTo>
                    <a:pt x="5447" y="2498"/>
                  </a:lnTo>
                  <a:lnTo>
                    <a:pt x="4085"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8DDADB5E-C3F0-DA45-ACC0-A6D2D52274DA}"/>
                </a:ext>
              </a:extLst>
            </p:cNvPr>
            <p:cNvSpPr>
              <a:spLocks noChangeAspect="1" noEditPoints="1" noChangeArrowheads="1" noChangeShapeType="1" noTextEdit="1"/>
            </p:cNvSpPr>
            <p:nvPr/>
          </p:nvSpPr>
          <p:spPr bwMode="auto">
            <a:xfrm>
              <a:off x="10376" y="576"/>
              <a:ext cx="5448" cy="4998"/>
            </a:xfrm>
            <a:custGeom>
              <a:avLst/>
              <a:gdLst>
                <a:gd name="T0" fmla="*/ 4085 w 5448"/>
                <a:gd name="T1" fmla="*/ 0 h 4998"/>
                <a:gd name="T2" fmla="*/ 1361 w 5448"/>
                <a:gd name="T3" fmla="*/ 0 h 4998"/>
                <a:gd name="T4" fmla="*/ 0 w 5448"/>
                <a:gd name="T5" fmla="*/ 2498 h 4998"/>
                <a:gd name="T6" fmla="*/ 1361 w 5448"/>
                <a:gd name="T7" fmla="*/ 4997 h 4998"/>
                <a:gd name="T8" fmla="*/ 4085 w 5448"/>
                <a:gd name="T9" fmla="*/ 4997 h 4998"/>
                <a:gd name="T10" fmla="*/ 5447 w 5448"/>
                <a:gd name="T11" fmla="*/ 2498 h 4998"/>
                <a:gd name="T12" fmla="*/ 4085 w 5448"/>
                <a:gd name="T13" fmla="*/ 0 h 4998"/>
              </a:gdLst>
              <a:ahLst/>
              <a:cxnLst>
                <a:cxn ang="0">
                  <a:pos x="T0" y="T1"/>
                </a:cxn>
                <a:cxn ang="0">
                  <a:pos x="T2" y="T3"/>
                </a:cxn>
                <a:cxn ang="0">
                  <a:pos x="T4" y="T5"/>
                </a:cxn>
                <a:cxn ang="0">
                  <a:pos x="T6" y="T7"/>
                </a:cxn>
                <a:cxn ang="0">
                  <a:pos x="T8" y="T9"/>
                </a:cxn>
                <a:cxn ang="0">
                  <a:pos x="T10" y="T11"/>
                </a:cxn>
                <a:cxn ang="0">
                  <a:pos x="T12" y="T13"/>
                </a:cxn>
              </a:cxnLst>
              <a:rect l="0" t="0" r="r" b="b"/>
              <a:pathLst>
                <a:path w="5448" h="4998">
                  <a:moveTo>
                    <a:pt x="4085" y="0"/>
                  </a:moveTo>
                  <a:lnTo>
                    <a:pt x="1361" y="0"/>
                  </a:lnTo>
                  <a:lnTo>
                    <a:pt x="0" y="2498"/>
                  </a:lnTo>
                  <a:lnTo>
                    <a:pt x="1361" y="4997"/>
                  </a:lnTo>
                  <a:lnTo>
                    <a:pt x="4085" y="4997"/>
                  </a:lnTo>
                  <a:lnTo>
                    <a:pt x="5447" y="2498"/>
                  </a:lnTo>
                  <a:lnTo>
                    <a:pt x="4085"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250A8196-8BF5-3548-8FEA-0F25A8D8446B}"/>
                </a:ext>
              </a:extLst>
            </p:cNvPr>
            <p:cNvSpPr>
              <a:spLocks noChangeAspect="1" noEditPoints="1" noChangeArrowheads="1" noChangeShapeType="1" noTextEdit="1"/>
            </p:cNvSpPr>
            <p:nvPr/>
          </p:nvSpPr>
          <p:spPr bwMode="auto">
            <a:xfrm>
              <a:off x="13427" y="1625"/>
              <a:ext cx="20" cy="628"/>
            </a:xfrm>
            <a:custGeom>
              <a:avLst/>
              <a:gdLst>
                <a:gd name="T0" fmla="*/ 0 w 20"/>
                <a:gd name="T1" fmla="*/ 627 h 628"/>
                <a:gd name="T2" fmla="*/ 0 w 20"/>
                <a:gd name="T3" fmla="*/ 0 h 628"/>
              </a:gdLst>
              <a:ahLst/>
              <a:cxnLst>
                <a:cxn ang="0">
                  <a:pos x="T0" y="T1"/>
                </a:cxn>
                <a:cxn ang="0">
                  <a:pos x="T2" y="T3"/>
                </a:cxn>
              </a:cxnLst>
              <a:rect l="0" t="0" r="r" b="b"/>
              <a:pathLst>
                <a:path w="20" h="628">
                  <a:moveTo>
                    <a:pt x="0" y="627"/>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8" name="Picture 27">
              <a:extLst>
                <a:ext uri="{FF2B5EF4-FFF2-40B4-BE49-F238E27FC236}">
                  <a16:creationId xmlns:a16="http://schemas.microsoft.com/office/drawing/2014/main" id="{F7F95353-C9AB-1E4A-8C48-FC5D617CC871}"/>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374" y="2423"/>
              <a:ext cx="176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a:extLst>
                <a:ext uri="{FF2B5EF4-FFF2-40B4-BE49-F238E27FC236}">
                  <a16:creationId xmlns:a16="http://schemas.microsoft.com/office/drawing/2014/main" id="{1998EAA0-6267-6144-92AA-4CEA864A1D7C}"/>
                </a:ext>
              </a:extLst>
            </p:cNvPr>
            <p:cNvSpPr>
              <a:spLocks noChangeAspect="1" noEditPoints="1" noChangeArrowheads="1" noChangeShapeType="1" noTextEdit="1"/>
            </p:cNvSpPr>
            <p:nvPr/>
          </p:nvSpPr>
          <p:spPr bwMode="auto">
            <a:xfrm>
              <a:off x="12422" y="2474"/>
              <a:ext cx="1657" cy="20"/>
            </a:xfrm>
            <a:custGeom>
              <a:avLst/>
              <a:gdLst>
                <a:gd name="T0" fmla="*/ 0 w 1657"/>
                <a:gd name="T1" fmla="*/ 0 h 20"/>
                <a:gd name="T2" fmla="*/ 1656 w 1657"/>
                <a:gd name="T3" fmla="*/ 0 h 20"/>
              </a:gdLst>
              <a:ahLst/>
              <a:cxnLst>
                <a:cxn ang="0">
                  <a:pos x="T0" y="T1"/>
                </a:cxn>
                <a:cxn ang="0">
                  <a:pos x="T2" y="T3"/>
                </a:cxn>
              </a:cxnLst>
              <a:rect l="0" t="0" r="r" b="b"/>
              <a:pathLst>
                <a:path w="1657" h="20">
                  <a:moveTo>
                    <a:pt x="0" y="0"/>
                  </a:moveTo>
                  <a:lnTo>
                    <a:pt x="1656" y="0"/>
                  </a:lnTo>
                </a:path>
              </a:pathLst>
            </a:custGeom>
            <a:noFill/>
            <a:ln w="29273">
              <a:solidFill>
                <a:srgbClr val="A8D08D"/>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7805BE02-46FC-9F40-ACA9-C89AF46BE64D}"/>
                </a:ext>
              </a:extLst>
            </p:cNvPr>
            <p:cNvSpPr>
              <a:spLocks noChangeAspect="1" noEditPoints="1" noChangeArrowheads="1" noChangeShapeType="1" noTextEdit="1"/>
            </p:cNvSpPr>
            <p:nvPr/>
          </p:nvSpPr>
          <p:spPr bwMode="auto">
            <a:xfrm>
              <a:off x="12422" y="2451"/>
              <a:ext cx="1657" cy="47"/>
            </a:xfrm>
            <a:custGeom>
              <a:avLst/>
              <a:gdLst>
                <a:gd name="T0" fmla="*/ 0 w 1657"/>
                <a:gd name="T1" fmla="*/ 46 h 47"/>
                <a:gd name="T2" fmla="*/ 1656 w 1657"/>
                <a:gd name="T3" fmla="*/ 46 h 47"/>
                <a:gd name="T4" fmla="*/ 1656 w 1657"/>
                <a:gd name="T5" fmla="*/ 0 h 47"/>
                <a:gd name="T6" fmla="*/ 0 w 1657"/>
                <a:gd name="T7" fmla="*/ 0 h 47"/>
                <a:gd name="T8" fmla="*/ 0 w 1657"/>
                <a:gd name="T9" fmla="*/ 46 h 47"/>
              </a:gdLst>
              <a:ahLst/>
              <a:cxnLst>
                <a:cxn ang="0">
                  <a:pos x="T0" y="T1"/>
                </a:cxn>
                <a:cxn ang="0">
                  <a:pos x="T2" y="T3"/>
                </a:cxn>
                <a:cxn ang="0">
                  <a:pos x="T4" y="T5"/>
                </a:cxn>
                <a:cxn ang="0">
                  <a:pos x="T6" y="T7"/>
                </a:cxn>
                <a:cxn ang="0">
                  <a:pos x="T8" y="T9"/>
                </a:cxn>
              </a:cxnLst>
              <a:rect l="0" t="0" r="r" b="b"/>
              <a:pathLst>
                <a:path w="1657" h="47">
                  <a:moveTo>
                    <a:pt x="0" y="46"/>
                  </a:moveTo>
                  <a:lnTo>
                    <a:pt x="1656" y="46"/>
                  </a:lnTo>
                  <a:lnTo>
                    <a:pt x="1656" y="0"/>
                  </a:lnTo>
                  <a:lnTo>
                    <a:pt x="0" y="0"/>
                  </a:lnTo>
                  <a:lnTo>
                    <a:pt x="0" y="46"/>
                  </a:lnTo>
                  <a:close/>
                </a:path>
              </a:pathLst>
            </a:custGeom>
            <a:noFill/>
            <a:ln w="1875">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96C92359-EC37-0740-ADBF-744B06801DA7}"/>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313" y="1958"/>
              <a:ext cx="46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31">
              <a:extLst>
                <a:ext uri="{FF2B5EF4-FFF2-40B4-BE49-F238E27FC236}">
                  <a16:creationId xmlns:a16="http://schemas.microsoft.com/office/drawing/2014/main" id="{F7643272-60D7-3646-8989-4749E5716BA4}"/>
                </a:ext>
              </a:extLst>
            </p:cNvPr>
            <p:cNvSpPr>
              <a:spLocks noChangeAspect="1" noEditPoints="1" noChangeArrowheads="1" noChangeShapeType="1" noTextEdit="1"/>
            </p:cNvSpPr>
            <p:nvPr/>
          </p:nvSpPr>
          <p:spPr bwMode="auto">
            <a:xfrm>
              <a:off x="12422" y="2048"/>
              <a:ext cx="304" cy="279"/>
            </a:xfrm>
            <a:custGeom>
              <a:avLst/>
              <a:gdLst>
                <a:gd name="T0" fmla="*/ 151 w 304"/>
                <a:gd name="T1" fmla="*/ 0 h 279"/>
                <a:gd name="T2" fmla="*/ 0 w 304"/>
                <a:gd name="T3" fmla="*/ 278 h 279"/>
                <a:gd name="T4" fmla="*/ 303 w 304"/>
                <a:gd name="T5" fmla="*/ 278 h 279"/>
                <a:gd name="T6" fmla="*/ 151 w 304"/>
                <a:gd name="T7" fmla="*/ 0 h 279"/>
              </a:gdLst>
              <a:ahLst/>
              <a:cxnLst>
                <a:cxn ang="0">
                  <a:pos x="T0" y="T1"/>
                </a:cxn>
                <a:cxn ang="0">
                  <a:pos x="T2" y="T3"/>
                </a:cxn>
                <a:cxn ang="0">
                  <a:pos x="T4" y="T5"/>
                </a:cxn>
                <a:cxn ang="0">
                  <a:pos x="T6" y="T7"/>
                </a:cxn>
              </a:cxnLst>
              <a:rect l="0" t="0" r="r" b="b"/>
              <a:pathLst>
                <a:path w="304" h="279">
                  <a:moveTo>
                    <a:pt x="151" y="0"/>
                  </a:moveTo>
                  <a:lnTo>
                    <a:pt x="0" y="278"/>
                  </a:lnTo>
                  <a:lnTo>
                    <a:pt x="303" y="278"/>
                  </a:lnTo>
                  <a:lnTo>
                    <a:pt x="151" y="0"/>
                  </a:ln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98ABA0D-FA0E-354B-A8F5-094581B717D2}"/>
                </a:ext>
              </a:extLst>
            </p:cNvPr>
            <p:cNvSpPr>
              <a:spLocks noChangeAspect="1" noEditPoints="1" noChangeArrowheads="1" noChangeShapeType="1" noTextEdit="1"/>
            </p:cNvSpPr>
            <p:nvPr/>
          </p:nvSpPr>
          <p:spPr bwMode="auto">
            <a:xfrm>
              <a:off x="12422" y="2048"/>
              <a:ext cx="304" cy="279"/>
            </a:xfrm>
            <a:custGeom>
              <a:avLst/>
              <a:gdLst>
                <a:gd name="T0" fmla="*/ 303 w 304"/>
                <a:gd name="T1" fmla="*/ 278 h 279"/>
                <a:gd name="T2" fmla="*/ 151 w 304"/>
                <a:gd name="T3" fmla="*/ 0 h 279"/>
                <a:gd name="T4" fmla="*/ 0 w 304"/>
                <a:gd name="T5" fmla="*/ 278 h 279"/>
                <a:gd name="T6" fmla="*/ 303 w 304"/>
                <a:gd name="T7" fmla="*/ 278 h 279"/>
              </a:gdLst>
              <a:ahLst/>
              <a:cxnLst>
                <a:cxn ang="0">
                  <a:pos x="T0" y="T1"/>
                </a:cxn>
                <a:cxn ang="0">
                  <a:pos x="T2" y="T3"/>
                </a:cxn>
                <a:cxn ang="0">
                  <a:pos x="T4" y="T5"/>
                </a:cxn>
                <a:cxn ang="0">
                  <a:pos x="T6" y="T7"/>
                </a:cxn>
              </a:cxnLst>
              <a:rect l="0" t="0" r="r" b="b"/>
              <a:pathLst>
                <a:path w="304" h="279">
                  <a:moveTo>
                    <a:pt x="303" y="278"/>
                  </a:moveTo>
                  <a:lnTo>
                    <a:pt x="151" y="0"/>
                  </a:lnTo>
                  <a:lnTo>
                    <a:pt x="0" y="278"/>
                  </a:lnTo>
                  <a:lnTo>
                    <a:pt x="303" y="278"/>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34" name="Picture 33">
              <a:extLst>
                <a:ext uri="{FF2B5EF4-FFF2-40B4-BE49-F238E27FC236}">
                  <a16:creationId xmlns:a16="http://schemas.microsoft.com/office/drawing/2014/main" id="{1E19DC05-8D80-8B46-9616-30DC2BD54C39}"/>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374" y="2157"/>
              <a:ext cx="4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4">
              <a:extLst>
                <a:ext uri="{FF2B5EF4-FFF2-40B4-BE49-F238E27FC236}">
                  <a16:creationId xmlns:a16="http://schemas.microsoft.com/office/drawing/2014/main" id="{03C0EEB8-8506-8F47-AF16-BAC826F95185}"/>
                </a:ext>
              </a:extLst>
            </p:cNvPr>
            <p:cNvSpPr>
              <a:spLocks noChangeAspect="1" noEditPoints="1" noChangeArrowheads="1" noChangeShapeType="1" noTextEdit="1"/>
            </p:cNvSpPr>
            <p:nvPr/>
          </p:nvSpPr>
          <p:spPr bwMode="auto">
            <a:xfrm>
              <a:off x="12422" y="2189"/>
              <a:ext cx="304" cy="279"/>
            </a:xfrm>
            <a:custGeom>
              <a:avLst/>
              <a:gdLst>
                <a:gd name="T0" fmla="*/ 303 w 304"/>
                <a:gd name="T1" fmla="*/ 0 h 279"/>
                <a:gd name="T2" fmla="*/ 0 w 304"/>
                <a:gd name="T3" fmla="*/ 0 h 279"/>
                <a:gd name="T4" fmla="*/ 151 w 304"/>
                <a:gd name="T5" fmla="*/ 278 h 279"/>
                <a:gd name="T6" fmla="*/ 303 w 304"/>
                <a:gd name="T7" fmla="*/ 0 h 279"/>
              </a:gdLst>
              <a:ahLst/>
              <a:cxnLst>
                <a:cxn ang="0">
                  <a:pos x="T0" y="T1"/>
                </a:cxn>
                <a:cxn ang="0">
                  <a:pos x="T2" y="T3"/>
                </a:cxn>
                <a:cxn ang="0">
                  <a:pos x="T4" y="T5"/>
                </a:cxn>
                <a:cxn ang="0">
                  <a:pos x="T6" y="T7"/>
                </a:cxn>
              </a:cxnLst>
              <a:rect l="0" t="0" r="r" b="b"/>
              <a:pathLst>
                <a:path w="304" h="279">
                  <a:moveTo>
                    <a:pt x="303" y="0"/>
                  </a:moveTo>
                  <a:lnTo>
                    <a:pt x="0" y="0"/>
                  </a:lnTo>
                  <a:lnTo>
                    <a:pt x="151" y="278"/>
                  </a:lnTo>
                  <a:lnTo>
                    <a:pt x="303" y="0"/>
                  </a:ln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A4C94362-ABD2-8841-A718-D2CE947EA18C}"/>
                </a:ext>
              </a:extLst>
            </p:cNvPr>
            <p:cNvSpPr>
              <a:spLocks noChangeAspect="1" noEditPoints="1" noChangeArrowheads="1" noChangeShapeType="1" noTextEdit="1"/>
            </p:cNvSpPr>
            <p:nvPr/>
          </p:nvSpPr>
          <p:spPr bwMode="auto">
            <a:xfrm>
              <a:off x="12422" y="2189"/>
              <a:ext cx="304" cy="279"/>
            </a:xfrm>
            <a:custGeom>
              <a:avLst/>
              <a:gdLst>
                <a:gd name="T0" fmla="*/ 0 w 304"/>
                <a:gd name="T1" fmla="*/ 0 h 279"/>
                <a:gd name="T2" fmla="*/ 151 w 304"/>
                <a:gd name="T3" fmla="*/ 278 h 279"/>
                <a:gd name="T4" fmla="*/ 303 w 304"/>
                <a:gd name="T5" fmla="*/ 0 h 279"/>
                <a:gd name="T6" fmla="*/ 0 w 304"/>
                <a:gd name="T7" fmla="*/ 0 h 279"/>
              </a:gdLst>
              <a:ahLst/>
              <a:cxnLst>
                <a:cxn ang="0">
                  <a:pos x="T0" y="T1"/>
                </a:cxn>
                <a:cxn ang="0">
                  <a:pos x="T2" y="T3"/>
                </a:cxn>
                <a:cxn ang="0">
                  <a:pos x="T4" y="T5"/>
                </a:cxn>
                <a:cxn ang="0">
                  <a:pos x="T6" y="T7"/>
                </a:cxn>
              </a:cxnLst>
              <a:rect l="0" t="0" r="r" b="b"/>
              <a:pathLst>
                <a:path w="304" h="279">
                  <a:moveTo>
                    <a:pt x="0" y="0"/>
                  </a:moveTo>
                  <a:lnTo>
                    <a:pt x="151" y="278"/>
                  </a:lnTo>
                  <a:lnTo>
                    <a:pt x="303" y="0"/>
                  </a:lnTo>
                  <a:lnTo>
                    <a:pt x="0"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37" name="Picture 36">
              <a:extLst>
                <a:ext uri="{FF2B5EF4-FFF2-40B4-BE49-F238E27FC236}">
                  <a16:creationId xmlns:a16="http://schemas.microsoft.com/office/drawing/2014/main" id="{0F3C2D15-CF6A-D04A-BDAA-F23794DA9371}"/>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76" y="2476"/>
              <a:ext cx="4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97BB4B33-466E-AE41-A3E7-7D66D1317724}"/>
                </a:ext>
              </a:extLst>
            </p:cNvPr>
            <p:cNvPicPr>
              <a:picLocks noChangeAspect="1" noEditPoint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2922" y="2506"/>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38">
              <a:extLst>
                <a:ext uri="{FF2B5EF4-FFF2-40B4-BE49-F238E27FC236}">
                  <a16:creationId xmlns:a16="http://schemas.microsoft.com/office/drawing/2014/main" id="{F7AA1B46-7D8D-004B-B4F3-5DA6E086B01D}"/>
                </a:ext>
              </a:extLst>
            </p:cNvPr>
            <p:cNvSpPr>
              <a:spLocks noChangeAspect="1" noEditPoints="1" noChangeArrowheads="1" noChangeShapeType="1" noTextEdit="1"/>
            </p:cNvSpPr>
            <p:nvPr/>
          </p:nvSpPr>
          <p:spPr bwMode="auto">
            <a:xfrm>
              <a:off x="12574" y="375"/>
              <a:ext cx="20" cy="1674"/>
            </a:xfrm>
            <a:custGeom>
              <a:avLst/>
              <a:gdLst>
                <a:gd name="T0" fmla="*/ 0 w 20"/>
                <a:gd name="T1" fmla="*/ 1673 h 1674"/>
                <a:gd name="T2" fmla="*/ 0 w 20"/>
                <a:gd name="T3" fmla="*/ 0 h 1674"/>
              </a:gdLst>
              <a:ahLst/>
              <a:cxnLst>
                <a:cxn ang="0">
                  <a:pos x="T0" y="T1"/>
                </a:cxn>
                <a:cxn ang="0">
                  <a:pos x="T2" y="T3"/>
                </a:cxn>
              </a:cxnLst>
              <a:rect l="0" t="0" r="r" b="b"/>
              <a:pathLst>
                <a:path w="20" h="1674">
                  <a:moveTo>
                    <a:pt x="0" y="1673"/>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40" name="Group 39">
              <a:extLst>
                <a:ext uri="{FF2B5EF4-FFF2-40B4-BE49-F238E27FC236}">
                  <a16:creationId xmlns:a16="http://schemas.microsoft.com/office/drawing/2014/main" id="{E7D51246-E820-F84B-92CC-08D53AEF6955}"/>
                </a:ext>
              </a:extLst>
            </p:cNvPr>
            <p:cNvGrpSpPr>
              <a:grpSpLocks noChangeAspect="1"/>
            </p:cNvGrpSpPr>
            <p:nvPr/>
          </p:nvGrpSpPr>
          <p:grpSpPr bwMode="auto">
            <a:xfrm>
              <a:off x="12689" y="2511"/>
              <a:ext cx="93" cy="532"/>
              <a:chOff x="12689" y="2511"/>
              <a:chExt cx="93" cy="532"/>
            </a:xfrm>
          </p:grpSpPr>
          <p:sp>
            <p:nvSpPr>
              <p:cNvPr id="92" name="Freeform 91">
                <a:extLst>
                  <a:ext uri="{FF2B5EF4-FFF2-40B4-BE49-F238E27FC236}">
                    <a16:creationId xmlns:a16="http://schemas.microsoft.com/office/drawing/2014/main" id="{D010BE28-7AF8-2540-8FC8-8FC111257FEF}"/>
                  </a:ext>
                </a:extLst>
              </p:cNvPr>
              <p:cNvSpPr>
                <a:spLocks noChangeAspect="1" noEditPoints="1" noChangeArrowheads="1" noChangeShapeType="1" noTextEdit="1"/>
              </p:cNvSpPr>
              <p:nvPr/>
            </p:nvSpPr>
            <p:spPr bwMode="auto">
              <a:xfrm>
                <a:off x="12689" y="2511"/>
                <a:ext cx="93" cy="532"/>
              </a:xfrm>
              <a:custGeom>
                <a:avLst/>
                <a:gdLst>
                  <a:gd name="T0" fmla="*/ 45 w 93"/>
                  <a:gd name="T1" fmla="*/ 443 h 532"/>
                  <a:gd name="T2" fmla="*/ 29 w 93"/>
                  <a:gd name="T3" fmla="*/ 443 h 532"/>
                  <a:gd name="T4" fmla="*/ 29 w 93"/>
                  <a:gd name="T5" fmla="*/ 531 h 532"/>
                  <a:gd name="T6" fmla="*/ 45 w 93"/>
                  <a:gd name="T7" fmla="*/ 531 h 532"/>
                  <a:gd name="T8" fmla="*/ 45 w 93"/>
                  <a:gd name="T9" fmla="*/ 443 h 532"/>
                </a:gdLst>
                <a:ahLst/>
                <a:cxnLst>
                  <a:cxn ang="0">
                    <a:pos x="T0" y="T1"/>
                  </a:cxn>
                  <a:cxn ang="0">
                    <a:pos x="T2" y="T3"/>
                  </a:cxn>
                  <a:cxn ang="0">
                    <a:pos x="T4" y="T5"/>
                  </a:cxn>
                  <a:cxn ang="0">
                    <a:pos x="T6" y="T7"/>
                  </a:cxn>
                  <a:cxn ang="0">
                    <a:pos x="T8" y="T9"/>
                  </a:cxn>
                </a:cxnLst>
                <a:rect l="0" t="0" r="r" b="b"/>
                <a:pathLst>
                  <a:path w="93" h="532">
                    <a:moveTo>
                      <a:pt x="45" y="443"/>
                    </a:moveTo>
                    <a:lnTo>
                      <a:pt x="29" y="443"/>
                    </a:lnTo>
                    <a:lnTo>
                      <a:pt x="29" y="531"/>
                    </a:lnTo>
                    <a:lnTo>
                      <a:pt x="45" y="531"/>
                    </a:lnTo>
                    <a:lnTo>
                      <a:pt x="45" y="443"/>
                    </a:lnTo>
                  </a:path>
                </a:pathLst>
              </a:custGeom>
              <a:solidFill>
                <a:srgbClr val="53813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3" name="Freeform 92">
                <a:extLst>
                  <a:ext uri="{FF2B5EF4-FFF2-40B4-BE49-F238E27FC236}">
                    <a16:creationId xmlns:a16="http://schemas.microsoft.com/office/drawing/2014/main" id="{3B84F6DD-4C15-FF4E-AE19-BD3F447A74AB}"/>
                  </a:ext>
                </a:extLst>
              </p:cNvPr>
              <p:cNvSpPr>
                <a:spLocks noChangeAspect="1" noEditPoints="1" noChangeArrowheads="1" noChangeShapeType="1" noTextEdit="1"/>
              </p:cNvSpPr>
              <p:nvPr/>
            </p:nvSpPr>
            <p:spPr bwMode="auto">
              <a:xfrm>
                <a:off x="12689" y="2511"/>
                <a:ext cx="93" cy="532"/>
              </a:xfrm>
              <a:custGeom>
                <a:avLst/>
                <a:gdLst>
                  <a:gd name="T0" fmla="*/ 92 w 93"/>
                  <a:gd name="T1" fmla="*/ 39 h 532"/>
                  <a:gd name="T2" fmla="*/ 54 w 93"/>
                  <a:gd name="T3" fmla="*/ 39 h 532"/>
                  <a:gd name="T4" fmla="*/ 54 w 93"/>
                  <a:gd name="T5" fmla="*/ 0 h 532"/>
                  <a:gd name="T6" fmla="*/ 37 w 93"/>
                  <a:gd name="T7" fmla="*/ 0 h 532"/>
                  <a:gd name="T8" fmla="*/ 37 w 93"/>
                  <a:gd name="T9" fmla="*/ 39 h 532"/>
                  <a:gd name="T10" fmla="*/ 0 w 93"/>
                  <a:gd name="T11" fmla="*/ 39 h 532"/>
                  <a:gd name="T12" fmla="*/ 0 w 93"/>
                  <a:gd name="T13" fmla="*/ 57 h 532"/>
                  <a:gd name="T14" fmla="*/ 37 w 93"/>
                  <a:gd name="T15" fmla="*/ 57 h 532"/>
                  <a:gd name="T16" fmla="*/ 37 w 93"/>
                  <a:gd name="T17" fmla="*/ 97 h 532"/>
                  <a:gd name="T18" fmla="*/ 54 w 93"/>
                  <a:gd name="T19" fmla="*/ 97 h 532"/>
                  <a:gd name="T20" fmla="*/ 54 w 93"/>
                  <a:gd name="T21" fmla="*/ 57 h 532"/>
                  <a:gd name="T22" fmla="*/ 92 w 93"/>
                  <a:gd name="T23" fmla="*/ 57 h 532"/>
                  <a:gd name="T24" fmla="*/ 92 w 93"/>
                  <a:gd name="T25" fmla="*/ 3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532">
                    <a:moveTo>
                      <a:pt x="92" y="39"/>
                    </a:moveTo>
                    <a:lnTo>
                      <a:pt x="54" y="39"/>
                    </a:lnTo>
                    <a:lnTo>
                      <a:pt x="54" y="0"/>
                    </a:lnTo>
                    <a:lnTo>
                      <a:pt x="37" y="0"/>
                    </a:lnTo>
                    <a:lnTo>
                      <a:pt x="37" y="39"/>
                    </a:lnTo>
                    <a:lnTo>
                      <a:pt x="0" y="39"/>
                    </a:lnTo>
                    <a:lnTo>
                      <a:pt x="0" y="57"/>
                    </a:lnTo>
                    <a:lnTo>
                      <a:pt x="37" y="57"/>
                    </a:lnTo>
                    <a:lnTo>
                      <a:pt x="37" y="97"/>
                    </a:lnTo>
                    <a:lnTo>
                      <a:pt x="54" y="97"/>
                    </a:lnTo>
                    <a:lnTo>
                      <a:pt x="54" y="57"/>
                    </a:lnTo>
                    <a:lnTo>
                      <a:pt x="92" y="57"/>
                    </a:lnTo>
                    <a:lnTo>
                      <a:pt x="92" y="39"/>
                    </a:lnTo>
                  </a:path>
                </a:pathLst>
              </a:custGeom>
              <a:solidFill>
                <a:srgbClr val="53813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1" name="Freeform 40">
              <a:extLst>
                <a:ext uri="{FF2B5EF4-FFF2-40B4-BE49-F238E27FC236}">
                  <a16:creationId xmlns:a16="http://schemas.microsoft.com/office/drawing/2014/main" id="{8034ABD5-7022-AB45-ADB5-55695032A5D5}"/>
                </a:ext>
              </a:extLst>
            </p:cNvPr>
            <p:cNvSpPr>
              <a:spLocks noChangeAspect="1" noEditPoints="1" noChangeArrowheads="1" noChangeShapeType="1" noTextEdit="1"/>
            </p:cNvSpPr>
            <p:nvPr/>
          </p:nvSpPr>
          <p:spPr bwMode="auto">
            <a:xfrm>
              <a:off x="12426" y="2866"/>
              <a:ext cx="293" cy="20"/>
            </a:xfrm>
            <a:custGeom>
              <a:avLst/>
              <a:gdLst>
                <a:gd name="T0" fmla="*/ 0 w 293"/>
                <a:gd name="T1" fmla="*/ 0 h 20"/>
                <a:gd name="T2" fmla="*/ 292 w 293"/>
                <a:gd name="T3" fmla="*/ 0 h 20"/>
              </a:gdLst>
              <a:ahLst/>
              <a:cxnLst>
                <a:cxn ang="0">
                  <a:pos x="T0" y="T1"/>
                </a:cxn>
                <a:cxn ang="0">
                  <a:pos x="T2" y="T3"/>
                </a:cxn>
              </a:cxnLst>
              <a:rect l="0" t="0" r="r" b="b"/>
              <a:pathLst>
                <a:path w="293" h="20">
                  <a:moveTo>
                    <a:pt x="0" y="0"/>
                  </a:moveTo>
                  <a:lnTo>
                    <a:pt x="292" y="0"/>
                  </a:lnTo>
                </a:path>
              </a:pathLst>
            </a:custGeom>
            <a:noFill/>
            <a:ln w="22504">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2" name="Freeform 41">
              <a:extLst>
                <a:ext uri="{FF2B5EF4-FFF2-40B4-BE49-F238E27FC236}">
                  <a16:creationId xmlns:a16="http://schemas.microsoft.com/office/drawing/2014/main" id="{F12E5E92-2265-504A-93AC-2E83D2560B26}"/>
                </a:ext>
              </a:extLst>
            </p:cNvPr>
            <p:cNvSpPr>
              <a:spLocks noChangeAspect="1" noEditPoints="1" noChangeArrowheads="1" noChangeShapeType="1" noTextEdit="1"/>
            </p:cNvSpPr>
            <p:nvPr/>
          </p:nvSpPr>
          <p:spPr bwMode="auto">
            <a:xfrm>
              <a:off x="12426" y="2742"/>
              <a:ext cx="293" cy="20"/>
            </a:xfrm>
            <a:custGeom>
              <a:avLst/>
              <a:gdLst>
                <a:gd name="T0" fmla="*/ 0 w 293"/>
                <a:gd name="T1" fmla="*/ 0 h 20"/>
                <a:gd name="T2" fmla="*/ 292 w 293"/>
                <a:gd name="T3" fmla="*/ 0 h 20"/>
              </a:gdLst>
              <a:ahLst/>
              <a:cxnLst>
                <a:cxn ang="0">
                  <a:pos x="T0" y="T1"/>
                </a:cxn>
                <a:cxn ang="0">
                  <a:pos x="T2" y="T3"/>
                </a:cxn>
              </a:cxnLst>
              <a:rect l="0" t="0" r="r" b="b"/>
              <a:pathLst>
                <a:path w="293" h="20">
                  <a:moveTo>
                    <a:pt x="0" y="0"/>
                  </a:moveTo>
                  <a:lnTo>
                    <a:pt x="292" y="0"/>
                  </a:lnTo>
                </a:path>
              </a:pathLst>
            </a:custGeom>
            <a:noFill/>
            <a:ln w="22504">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43" name="Group 42">
              <a:extLst>
                <a:ext uri="{FF2B5EF4-FFF2-40B4-BE49-F238E27FC236}">
                  <a16:creationId xmlns:a16="http://schemas.microsoft.com/office/drawing/2014/main" id="{55537774-F27A-764A-8F6B-8EAB69B9DB20}"/>
                </a:ext>
              </a:extLst>
            </p:cNvPr>
            <p:cNvGrpSpPr>
              <a:grpSpLocks noChangeAspect="1"/>
            </p:cNvGrpSpPr>
            <p:nvPr/>
          </p:nvGrpSpPr>
          <p:grpSpPr bwMode="auto">
            <a:xfrm>
              <a:off x="-375" y="5958"/>
              <a:ext cx="750" cy="750"/>
              <a:chOff x="-375" y="5958"/>
              <a:chExt cx="750" cy="750"/>
            </a:xfrm>
          </p:grpSpPr>
          <p:sp>
            <p:nvSpPr>
              <p:cNvPr id="88" name="Freeform 87">
                <a:extLst>
                  <a:ext uri="{FF2B5EF4-FFF2-40B4-BE49-F238E27FC236}">
                    <a16:creationId xmlns:a16="http://schemas.microsoft.com/office/drawing/2014/main" id="{EC3AE107-F748-F744-A1E6-B07966F742AA}"/>
                  </a:ext>
                </a:extLst>
              </p:cNvPr>
              <p:cNvSpPr>
                <a:spLocks noChangeAspect="1" noEditPoints="1" noChangeArrowheads="1" noChangeShapeType="1" noTextEdit="1"/>
              </p:cNvSpPr>
              <p:nvPr/>
            </p:nvSpPr>
            <p:spPr bwMode="auto">
              <a:xfrm>
                <a:off x="-375" y="5958"/>
                <a:ext cx="750" cy="750"/>
              </a:xfrm>
              <a:custGeom>
                <a:avLst/>
                <a:gdLst>
                  <a:gd name="T0" fmla="*/ 12947 w 750"/>
                  <a:gd name="T1" fmla="*/ -2959 h 750"/>
                  <a:gd name="T2" fmla="*/ 12947 w 750"/>
                  <a:gd name="T3" fmla="*/ -3092 h 750"/>
                </a:gdLst>
                <a:ahLst/>
                <a:cxnLst>
                  <a:cxn ang="0">
                    <a:pos x="T0" y="T1"/>
                  </a:cxn>
                  <a:cxn ang="0">
                    <a:pos x="T2" y="T3"/>
                  </a:cxn>
                </a:cxnLst>
                <a:rect l="0" t="0" r="r" b="b"/>
                <a:pathLst>
                  <a:path w="750" h="750">
                    <a:moveTo>
                      <a:pt x="12947" y="-2959"/>
                    </a:moveTo>
                    <a:lnTo>
                      <a:pt x="12947" y="-3092"/>
                    </a:lnTo>
                  </a:path>
                </a:pathLst>
              </a:custGeom>
              <a:noFill/>
              <a:ln w="10938">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9" name="Freeform 88">
                <a:extLst>
                  <a:ext uri="{FF2B5EF4-FFF2-40B4-BE49-F238E27FC236}">
                    <a16:creationId xmlns:a16="http://schemas.microsoft.com/office/drawing/2014/main" id="{D66132BB-93EC-3C4E-8824-EECC2E54DF82}"/>
                  </a:ext>
                </a:extLst>
              </p:cNvPr>
              <p:cNvSpPr>
                <a:spLocks noChangeAspect="1" noEditPoints="1" noChangeArrowheads="1" noChangeShapeType="1" noTextEdit="1"/>
              </p:cNvSpPr>
              <p:nvPr/>
            </p:nvSpPr>
            <p:spPr bwMode="auto">
              <a:xfrm>
                <a:off x="-375" y="5958"/>
                <a:ext cx="750" cy="750"/>
              </a:xfrm>
              <a:custGeom>
                <a:avLst/>
                <a:gdLst>
                  <a:gd name="T0" fmla="*/ 13156 w 750"/>
                  <a:gd name="T1" fmla="*/ -3154 h 750"/>
                  <a:gd name="T2" fmla="*/ 12738 w 750"/>
                  <a:gd name="T3" fmla="*/ -3154 h 750"/>
                </a:gdLst>
                <a:ahLst/>
                <a:cxnLst>
                  <a:cxn ang="0">
                    <a:pos x="T0" y="T1"/>
                  </a:cxn>
                  <a:cxn ang="0">
                    <a:pos x="T2" y="T3"/>
                  </a:cxn>
                </a:cxnLst>
                <a:rect l="0" t="0" r="r" b="b"/>
                <a:pathLst>
                  <a:path w="750" h="750">
                    <a:moveTo>
                      <a:pt x="13156" y="-3154"/>
                    </a:moveTo>
                    <a:lnTo>
                      <a:pt x="12738" y="-3154"/>
                    </a:lnTo>
                  </a:path>
                </a:pathLst>
              </a:custGeom>
              <a:noFill/>
              <a:ln w="10938">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0" name="Freeform 89">
                <a:extLst>
                  <a:ext uri="{FF2B5EF4-FFF2-40B4-BE49-F238E27FC236}">
                    <a16:creationId xmlns:a16="http://schemas.microsoft.com/office/drawing/2014/main" id="{A7394378-3B31-A845-8388-409C29179C00}"/>
                  </a:ext>
                </a:extLst>
              </p:cNvPr>
              <p:cNvSpPr>
                <a:spLocks noChangeAspect="1" noEditPoints="1" noChangeArrowheads="1" noChangeShapeType="1" noTextEdit="1"/>
              </p:cNvSpPr>
              <p:nvPr/>
            </p:nvSpPr>
            <p:spPr bwMode="auto">
              <a:xfrm>
                <a:off x="-375" y="5958"/>
                <a:ext cx="750" cy="750"/>
              </a:xfrm>
              <a:custGeom>
                <a:avLst/>
                <a:gdLst>
                  <a:gd name="T0" fmla="*/ 13156 w 750"/>
                  <a:gd name="T1" fmla="*/ -3278 h 750"/>
                  <a:gd name="T2" fmla="*/ 12738 w 750"/>
                  <a:gd name="T3" fmla="*/ -3278 h 750"/>
                </a:gdLst>
                <a:ahLst/>
                <a:cxnLst>
                  <a:cxn ang="0">
                    <a:pos x="T0" y="T1"/>
                  </a:cxn>
                  <a:cxn ang="0">
                    <a:pos x="T2" y="T3"/>
                  </a:cxn>
                </a:cxnLst>
                <a:rect l="0" t="0" r="r" b="b"/>
                <a:pathLst>
                  <a:path w="750" h="750">
                    <a:moveTo>
                      <a:pt x="13156" y="-3278"/>
                    </a:moveTo>
                    <a:lnTo>
                      <a:pt x="12738" y="-3278"/>
                    </a:lnTo>
                  </a:path>
                </a:pathLst>
              </a:custGeom>
              <a:noFill/>
              <a:ln w="10938">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1" name="Freeform 90">
                <a:extLst>
                  <a:ext uri="{FF2B5EF4-FFF2-40B4-BE49-F238E27FC236}">
                    <a16:creationId xmlns:a16="http://schemas.microsoft.com/office/drawing/2014/main" id="{3482B10C-9E0D-2048-8BB2-DD1DDBBD7CD9}"/>
                  </a:ext>
                </a:extLst>
              </p:cNvPr>
              <p:cNvSpPr>
                <a:spLocks noChangeAspect="1" noEditPoints="1" noChangeArrowheads="1" noChangeShapeType="1" noTextEdit="1"/>
              </p:cNvSpPr>
              <p:nvPr/>
            </p:nvSpPr>
            <p:spPr bwMode="auto">
              <a:xfrm>
                <a:off x="-375" y="5958"/>
                <a:ext cx="750" cy="750"/>
              </a:xfrm>
              <a:custGeom>
                <a:avLst/>
                <a:gdLst>
                  <a:gd name="T0" fmla="*/ 12947 w 750"/>
                  <a:gd name="T1" fmla="*/ -3278 h 750"/>
                  <a:gd name="T2" fmla="*/ 12947 w 750"/>
                  <a:gd name="T3" fmla="*/ -3402 h 750"/>
                </a:gdLst>
                <a:ahLst/>
                <a:cxnLst>
                  <a:cxn ang="0">
                    <a:pos x="T0" y="T1"/>
                  </a:cxn>
                  <a:cxn ang="0">
                    <a:pos x="T2" y="T3"/>
                  </a:cxn>
                </a:cxnLst>
                <a:rect l="0" t="0" r="r" b="b"/>
                <a:pathLst>
                  <a:path w="750" h="750">
                    <a:moveTo>
                      <a:pt x="12947" y="-3278"/>
                    </a:moveTo>
                    <a:lnTo>
                      <a:pt x="12947" y="-3402"/>
                    </a:lnTo>
                  </a:path>
                </a:pathLst>
              </a:custGeom>
              <a:noFill/>
              <a:ln w="10938">
                <a:solidFill>
                  <a:srgbClr val="5381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4" name="Freeform 43">
              <a:extLst>
                <a:ext uri="{FF2B5EF4-FFF2-40B4-BE49-F238E27FC236}">
                  <a16:creationId xmlns:a16="http://schemas.microsoft.com/office/drawing/2014/main" id="{80A87234-AB58-A54C-A590-81FD5566D579}"/>
                </a:ext>
              </a:extLst>
            </p:cNvPr>
            <p:cNvSpPr>
              <a:spLocks noChangeAspect="1" noEditPoints="1" noChangeArrowheads="1" noChangeShapeType="1" noTextEdit="1"/>
            </p:cNvSpPr>
            <p:nvPr/>
          </p:nvSpPr>
          <p:spPr bwMode="auto">
            <a:xfrm>
              <a:off x="12572" y="2497"/>
              <a:ext cx="20" cy="59"/>
            </a:xfrm>
            <a:custGeom>
              <a:avLst/>
              <a:gdLst>
                <a:gd name="T0" fmla="*/ 0 w 20"/>
                <a:gd name="T1" fmla="*/ -5 h 59"/>
                <a:gd name="T2" fmla="*/ 0 w 20"/>
                <a:gd name="T3" fmla="*/ 63 h 59"/>
              </a:gdLst>
              <a:ahLst/>
              <a:cxnLst>
                <a:cxn ang="0">
                  <a:pos x="T0" y="T1"/>
                </a:cxn>
                <a:cxn ang="0">
                  <a:pos x="T2" y="T3"/>
                </a:cxn>
              </a:cxnLst>
              <a:rect l="0" t="0" r="r" b="b"/>
              <a:pathLst>
                <a:path w="20" h="59">
                  <a:moveTo>
                    <a:pt x="0" y="-5"/>
                  </a:moveTo>
                  <a:lnTo>
                    <a:pt x="0" y="63"/>
                  </a:lnTo>
                </a:path>
              </a:pathLst>
            </a:custGeom>
            <a:noFill/>
            <a:ln w="7507">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5" name="Picture 44">
              <a:extLst>
                <a:ext uri="{FF2B5EF4-FFF2-40B4-BE49-F238E27FC236}">
                  <a16:creationId xmlns:a16="http://schemas.microsoft.com/office/drawing/2014/main" id="{97F90F48-32EF-A642-9FC2-B48FECAF3C91}"/>
                </a:ext>
              </a:extLst>
            </p:cNvPr>
            <p:cNvPicPr>
              <a:picLocks noChangeAspect="1" noEditPoint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3176" y="1130"/>
              <a:ext cx="5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0B26050A-977D-AC46-9917-ED42AB1E7B45}"/>
                </a:ext>
              </a:extLst>
            </p:cNvPr>
            <p:cNvPicPr>
              <a:picLocks noChangeAspect="1" noEditPoint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3602" y="4501"/>
              <a:ext cx="56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745BE3C5-F221-264F-9DA9-BE47E665B0B4}"/>
                </a:ext>
              </a:extLst>
            </p:cNvPr>
            <p:cNvPicPr>
              <a:picLocks noChangeAspect="1" noEditPoint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2053" y="4504"/>
              <a:ext cx="5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47">
              <a:extLst>
                <a:ext uri="{FF2B5EF4-FFF2-40B4-BE49-F238E27FC236}">
                  <a16:creationId xmlns:a16="http://schemas.microsoft.com/office/drawing/2014/main" id="{C4085E34-B44C-EB4A-99B6-11B352111AAE}"/>
                </a:ext>
              </a:extLst>
            </p:cNvPr>
            <p:cNvSpPr>
              <a:spLocks noChangeAspect="1" noEditPoints="1" noChangeArrowheads="1" noChangeShapeType="1" noTextEdit="1"/>
            </p:cNvSpPr>
            <p:nvPr/>
          </p:nvSpPr>
          <p:spPr bwMode="auto">
            <a:xfrm>
              <a:off x="13075" y="2692"/>
              <a:ext cx="20" cy="1819"/>
            </a:xfrm>
            <a:custGeom>
              <a:avLst/>
              <a:gdLst>
                <a:gd name="T0" fmla="*/ 0 w 20"/>
                <a:gd name="T1" fmla="*/ 1818 h 1819"/>
                <a:gd name="T2" fmla="*/ 0 w 20"/>
                <a:gd name="T3" fmla="*/ 0 h 1819"/>
              </a:gdLst>
              <a:ahLst/>
              <a:cxnLst>
                <a:cxn ang="0">
                  <a:pos x="T0" y="T1"/>
                </a:cxn>
                <a:cxn ang="0">
                  <a:pos x="T2" y="T3"/>
                </a:cxn>
              </a:cxnLst>
              <a:rect l="0" t="0" r="r" b="b"/>
              <a:pathLst>
                <a:path w="20" h="1819">
                  <a:moveTo>
                    <a:pt x="0" y="1818"/>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9" name="Freeform 48">
              <a:extLst>
                <a:ext uri="{FF2B5EF4-FFF2-40B4-BE49-F238E27FC236}">
                  <a16:creationId xmlns:a16="http://schemas.microsoft.com/office/drawing/2014/main" id="{FA36F37C-0695-3E41-AB6C-FBAD7CBB11F6}"/>
                </a:ext>
              </a:extLst>
            </p:cNvPr>
            <p:cNvSpPr>
              <a:spLocks noChangeAspect="1" noEditPoints="1" noChangeArrowheads="1" noChangeShapeType="1" noTextEdit="1"/>
            </p:cNvSpPr>
            <p:nvPr/>
          </p:nvSpPr>
          <p:spPr bwMode="auto">
            <a:xfrm>
              <a:off x="12305" y="4397"/>
              <a:ext cx="1556" cy="20"/>
            </a:xfrm>
            <a:custGeom>
              <a:avLst/>
              <a:gdLst>
                <a:gd name="T0" fmla="*/ 1555 w 1556"/>
                <a:gd name="T1" fmla="*/ 0 h 20"/>
                <a:gd name="T2" fmla="*/ 0 w 1556"/>
                <a:gd name="T3" fmla="*/ 0 h 20"/>
              </a:gdLst>
              <a:ahLst/>
              <a:cxnLst>
                <a:cxn ang="0">
                  <a:pos x="T0" y="T1"/>
                </a:cxn>
                <a:cxn ang="0">
                  <a:pos x="T2" y="T3"/>
                </a:cxn>
              </a:cxnLst>
              <a:rect l="0" t="0" r="r" b="b"/>
              <a:pathLst>
                <a:path w="1556" h="20">
                  <a:moveTo>
                    <a:pt x="1555" y="0"/>
                  </a:moveTo>
                  <a:lnTo>
                    <a:pt x="0" y="0"/>
                  </a:lnTo>
                </a:path>
              </a:pathLst>
            </a:custGeom>
            <a:noFill/>
            <a:ln w="750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0" name="Freeform 49">
              <a:extLst>
                <a:ext uri="{FF2B5EF4-FFF2-40B4-BE49-F238E27FC236}">
                  <a16:creationId xmlns:a16="http://schemas.microsoft.com/office/drawing/2014/main" id="{76E890C4-2921-4344-9670-513D5B98FDBE}"/>
                </a:ext>
              </a:extLst>
            </p:cNvPr>
            <p:cNvSpPr>
              <a:spLocks noChangeAspect="1" noEditPoints="1" noChangeArrowheads="1" noChangeShapeType="1" noTextEdit="1"/>
            </p:cNvSpPr>
            <p:nvPr/>
          </p:nvSpPr>
          <p:spPr bwMode="auto">
            <a:xfrm>
              <a:off x="12293" y="4391"/>
              <a:ext cx="20" cy="113"/>
            </a:xfrm>
            <a:custGeom>
              <a:avLst/>
              <a:gdLst>
                <a:gd name="T0" fmla="*/ 0 w 20"/>
                <a:gd name="T1" fmla="*/ 112 h 113"/>
                <a:gd name="T2" fmla="*/ 0 w 20"/>
                <a:gd name="T3" fmla="*/ 0 h 113"/>
              </a:gdLst>
              <a:ahLst/>
              <a:cxnLst>
                <a:cxn ang="0">
                  <a:pos x="T0" y="T1"/>
                </a:cxn>
                <a:cxn ang="0">
                  <a:pos x="T2" y="T3"/>
                </a:cxn>
              </a:cxnLst>
              <a:rect l="0" t="0" r="r" b="b"/>
              <a:pathLst>
                <a:path w="20" h="113">
                  <a:moveTo>
                    <a:pt x="0" y="112"/>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1" name="Freeform 50">
              <a:extLst>
                <a:ext uri="{FF2B5EF4-FFF2-40B4-BE49-F238E27FC236}">
                  <a16:creationId xmlns:a16="http://schemas.microsoft.com/office/drawing/2014/main" id="{AA2C9B8B-F4E1-E847-A106-148F8C2A1742}"/>
                </a:ext>
              </a:extLst>
            </p:cNvPr>
            <p:cNvSpPr>
              <a:spLocks noChangeAspect="1" noEditPoints="1" noChangeArrowheads="1" noChangeShapeType="1" noTextEdit="1"/>
            </p:cNvSpPr>
            <p:nvPr/>
          </p:nvSpPr>
          <p:spPr bwMode="auto">
            <a:xfrm>
              <a:off x="13861" y="4388"/>
              <a:ext cx="20" cy="113"/>
            </a:xfrm>
            <a:custGeom>
              <a:avLst/>
              <a:gdLst>
                <a:gd name="T0" fmla="*/ 0 w 20"/>
                <a:gd name="T1" fmla="*/ 112 h 113"/>
                <a:gd name="T2" fmla="*/ 0 w 20"/>
                <a:gd name="T3" fmla="*/ 0 h 113"/>
              </a:gdLst>
              <a:ahLst/>
              <a:cxnLst>
                <a:cxn ang="0">
                  <a:pos x="T0" y="T1"/>
                </a:cxn>
                <a:cxn ang="0">
                  <a:pos x="T2" y="T3"/>
                </a:cxn>
              </a:cxnLst>
              <a:rect l="0" t="0" r="r" b="b"/>
              <a:pathLst>
                <a:path w="20" h="113">
                  <a:moveTo>
                    <a:pt x="0" y="112"/>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2" name="Picture 51">
              <a:extLst>
                <a:ext uri="{FF2B5EF4-FFF2-40B4-BE49-F238E27FC236}">
                  <a16:creationId xmlns:a16="http://schemas.microsoft.com/office/drawing/2014/main" id="{E6DA9BEA-7E93-364D-975E-48659BA3B8A9}"/>
                </a:ext>
              </a:extLst>
            </p:cNvPr>
            <p:cNvPicPr>
              <a:picLocks noChangeAspect="1" noEditPoint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3227" y="2131"/>
              <a:ext cx="4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BBF2DFC8-30A8-0144-BDA3-6EE05FDAE20A}"/>
                </a:ext>
              </a:extLst>
            </p:cNvPr>
            <p:cNvPicPr>
              <a:picLocks noChangeAspect="1" noEditPoint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3275" y="2158"/>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21E99ACF-14E4-8747-B977-3AD04850C393}"/>
                </a:ext>
              </a:extLst>
            </p:cNvPr>
            <p:cNvPicPr>
              <a:picLocks noChangeAspect="1" noEditPoints="1" noChangeArrowheads="1" noChangeShapeType="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3637" y="2476"/>
              <a:ext cx="4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208FEA8E-AD7D-BE4E-9A18-C7A5C484E1F1}"/>
                </a:ext>
              </a:extLst>
            </p:cNvPr>
            <p:cNvPicPr>
              <a:picLocks noChangeAspect="1" noEditPoints="1" noChangeArrowheads="1" noChangeShapeType="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3687" y="2506"/>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55">
              <a:extLst>
                <a:ext uri="{FF2B5EF4-FFF2-40B4-BE49-F238E27FC236}">
                  <a16:creationId xmlns:a16="http://schemas.microsoft.com/office/drawing/2014/main" id="{31C24D24-FDF8-E542-BD13-1E921D98CD18}"/>
                </a:ext>
              </a:extLst>
            </p:cNvPr>
            <p:cNvSpPr>
              <a:spLocks noChangeAspect="1" noEditPoints="1" noChangeArrowheads="1" noChangeShapeType="1" noTextEdit="1"/>
            </p:cNvSpPr>
            <p:nvPr/>
          </p:nvSpPr>
          <p:spPr bwMode="auto">
            <a:xfrm>
              <a:off x="13840" y="3298"/>
              <a:ext cx="506" cy="20"/>
            </a:xfrm>
            <a:custGeom>
              <a:avLst/>
              <a:gdLst>
                <a:gd name="T0" fmla="*/ 0 w 506"/>
                <a:gd name="T1" fmla="*/ 0 h 20"/>
                <a:gd name="T2" fmla="*/ 505 w 506"/>
                <a:gd name="T3" fmla="*/ 0 h 20"/>
              </a:gdLst>
              <a:ahLst/>
              <a:cxnLst>
                <a:cxn ang="0">
                  <a:pos x="T0" y="T1"/>
                </a:cxn>
                <a:cxn ang="0">
                  <a:pos x="T2" y="T3"/>
                </a:cxn>
              </a:cxnLst>
              <a:rect l="0" t="0" r="r" b="b"/>
              <a:pathLst>
                <a:path w="506" h="20">
                  <a:moveTo>
                    <a:pt x="0" y="0"/>
                  </a:moveTo>
                  <a:lnTo>
                    <a:pt x="505" y="0"/>
                  </a:lnTo>
                </a:path>
              </a:pathLst>
            </a:custGeom>
            <a:noFill/>
            <a:ln w="750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7" name="Freeform 56">
              <a:extLst>
                <a:ext uri="{FF2B5EF4-FFF2-40B4-BE49-F238E27FC236}">
                  <a16:creationId xmlns:a16="http://schemas.microsoft.com/office/drawing/2014/main" id="{52278C23-2F94-C543-83B8-8F3E3C84886F}"/>
                </a:ext>
              </a:extLst>
            </p:cNvPr>
            <p:cNvSpPr>
              <a:spLocks noChangeAspect="1" noEditPoints="1" noChangeArrowheads="1" noChangeShapeType="1" noTextEdit="1"/>
            </p:cNvSpPr>
            <p:nvPr/>
          </p:nvSpPr>
          <p:spPr bwMode="auto">
            <a:xfrm>
              <a:off x="14436" y="3248"/>
              <a:ext cx="95" cy="101"/>
            </a:xfrm>
            <a:custGeom>
              <a:avLst/>
              <a:gdLst>
                <a:gd name="T0" fmla="*/ 0 w 95"/>
                <a:gd name="T1" fmla="*/ 0 h 101"/>
                <a:gd name="T2" fmla="*/ 0 w 95"/>
                <a:gd name="T3" fmla="*/ 100 h 101"/>
                <a:gd name="T4" fmla="*/ 94 w 95"/>
                <a:gd name="T5" fmla="*/ 50 h 101"/>
                <a:gd name="T6" fmla="*/ 0 w 95"/>
                <a:gd name="T7" fmla="*/ 0 h 101"/>
              </a:gdLst>
              <a:ahLst/>
              <a:cxnLst>
                <a:cxn ang="0">
                  <a:pos x="T0" y="T1"/>
                </a:cxn>
                <a:cxn ang="0">
                  <a:pos x="T2" y="T3"/>
                </a:cxn>
                <a:cxn ang="0">
                  <a:pos x="T4" y="T5"/>
                </a:cxn>
                <a:cxn ang="0">
                  <a:pos x="T6" y="T7"/>
                </a:cxn>
              </a:cxnLst>
              <a:rect l="0" t="0" r="r" b="b"/>
              <a:pathLst>
                <a:path w="95" h="101">
                  <a:moveTo>
                    <a:pt x="0" y="0"/>
                  </a:moveTo>
                  <a:lnTo>
                    <a:pt x="0" y="100"/>
                  </a:lnTo>
                  <a:lnTo>
                    <a:pt x="94" y="50"/>
                  </a:lnTo>
                  <a:lnTo>
                    <a:pt x="0" y="0"/>
                  </a:ln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58" name="Picture 57">
              <a:extLst>
                <a:ext uri="{FF2B5EF4-FFF2-40B4-BE49-F238E27FC236}">
                  <a16:creationId xmlns:a16="http://schemas.microsoft.com/office/drawing/2014/main" id="{ED54E32D-6D08-4E40-8E82-DFE9105F1299}"/>
                </a:ext>
              </a:extLst>
            </p:cNvPr>
            <p:cNvPicPr>
              <a:picLocks noChangeAspect="1" noEditPoints="1" noChangeArrowheads="1" noChangeShapeType="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2784" y="4479"/>
              <a:ext cx="64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58">
              <a:extLst>
                <a:ext uri="{FF2B5EF4-FFF2-40B4-BE49-F238E27FC236}">
                  <a16:creationId xmlns:a16="http://schemas.microsoft.com/office/drawing/2014/main" id="{A5B91E2A-A24D-DF4C-9100-BD529C4DC46E}"/>
                </a:ext>
              </a:extLst>
            </p:cNvPr>
            <p:cNvSpPr>
              <a:spLocks noChangeAspect="1" noEditPoints="1" noChangeArrowheads="1" noChangeShapeType="1" noTextEdit="1"/>
            </p:cNvSpPr>
            <p:nvPr/>
          </p:nvSpPr>
          <p:spPr bwMode="auto">
            <a:xfrm>
              <a:off x="12829" y="4510"/>
              <a:ext cx="531" cy="563"/>
            </a:xfrm>
            <a:custGeom>
              <a:avLst/>
              <a:gdLst>
                <a:gd name="T0" fmla="*/ 265 w 531"/>
                <a:gd name="T1" fmla="*/ 0 h 563"/>
                <a:gd name="T2" fmla="*/ 194 w 531"/>
                <a:gd name="T3" fmla="*/ 10 h 563"/>
                <a:gd name="T4" fmla="*/ 131 w 531"/>
                <a:gd name="T5" fmla="*/ 38 h 563"/>
                <a:gd name="T6" fmla="*/ 77 w 531"/>
                <a:gd name="T7" fmla="*/ 82 h 563"/>
                <a:gd name="T8" fmla="*/ 36 w 531"/>
                <a:gd name="T9" fmla="*/ 139 h 563"/>
                <a:gd name="T10" fmla="*/ 9 w 531"/>
                <a:gd name="T11" fmla="*/ 206 h 563"/>
                <a:gd name="T12" fmla="*/ 0 w 531"/>
                <a:gd name="T13" fmla="*/ 281 h 563"/>
                <a:gd name="T14" fmla="*/ 9 w 531"/>
                <a:gd name="T15" fmla="*/ 355 h 563"/>
                <a:gd name="T16" fmla="*/ 36 w 531"/>
                <a:gd name="T17" fmla="*/ 422 h 563"/>
                <a:gd name="T18" fmla="*/ 77 w 531"/>
                <a:gd name="T19" fmla="*/ 479 h 563"/>
                <a:gd name="T20" fmla="*/ 131 w 531"/>
                <a:gd name="T21" fmla="*/ 523 h 563"/>
                <a:gd name="T22" fmla="*/ 194 w 531"/>
                <a:gd name="T23" fmla="*/ 552 h 563"/>
                <a:gd name="T24" fmla="*/ 265 w 531"/>
                <a:gd name="T25" fmla="*/ 562 h 563"/>
                <a:gd name="T26" fmla="*/ 335 w 531"/>
                <a:gd name="T27" fmla="*/ 552 h 563"/>
                <a:gd name="T28" fmla="*/ 399 w 531"/>
                <a:gd name="T29" fmla="*/ 523 h 563"/>
                <a:gd name="T30" fmla="*/ 452 w 531"/>
                <a:gd name="T31" fmla="*/ 479 h 563"/>
                <a:gd name="T32" fmla="*/ 494 w 531"/>
                <a:gd name="T33" fmla="*/ 422 h 563"/>
                <a:gd name="T34" fmla="*/ 521 w 531"/>
                <a:gd name="T35" fmla="*/ 355 h 563"/>
                <a:gd name="T36" fmla="*/ 530 w 531"/>
                <a:gd name="T37" fmla="*/ 281 h 563"/>
                <a:gd name="T38" fmla="*/ 521 w 531"/>
                <a:gd name="T39" fmla="*/ 206 h 563"/>
                <a:gd name="T40" fmla="*/ 494 w 531"/>
                <a:gd name="T41" fmla="*/ 139 h 563"/>
                <a:gd name="T42" fmla="*/ 452 w 531"/>
                <a:gd name="T43" fmla="*/ 82 h 563"/>
                <a:gd name="T44" fmla="*/ 399 w 531"/>
                <a:gd name="T45" fmla="*/ 38 h 563"/>
                <a:gd name="T46" fmla="*/ 335 w 531"/>
                <a:gd name="T47" fmla="*/ 10 h 563"/>
                <a:gd name="T48" fmla="*/ 265 w 531"/>
                <a:gd name="T49"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1" h="563">
                  <a:moveTo>
                    <a:pt x="265" y="0"/>
                  </a:moveTo>
                  <a:lnTo>
                    <a:pt x="194" y="10"/>
                  </a:lnTo>
                  <a:lnTo>
                    <a:pt x="131" y="38"/>
                  </a:lnTo>
                  <a:lnTo>
                    <a:pt x="77" y="82"/>
                  </a:lnTo>
                  <a:lnTo>
                    <a:pt x="36" y="139"/>
                  </a:lnTo>
                  <a:lnTo>
                    <a:pt x="9" y="206"/>
                  </a:lnTo>
                  <a:lnTo>
                    <a:pt x="0" y="281"/>
                  </a:lnTo>
                  <a:lnTo>
                    <a:pt x="9" y="355"/>
                  </a:lnTo>
                  <a:lnTo>
                    <a:pt x="36" y="422"/>
                  </a:lnTo>
                  <a:lnTo>
                    <a:pt x="77" y="479"/>
                  </a:lnTo>
                  <a:lnTo>
                    <a:pt x="131" y="523"/>
                  </a:lnTo>
                  <a:lnTo>
                    <a:pt x="194" y="552"/>
                  </a:lnTo>
                  <a:lnTo>
                    <a:pt x="265" y="562"/>
                  </a:lnTo>
                  <a:lnTo>
                    <a:pt x="335" y="552"/>
                  </a:lnTo>
                  <a:lnTo>
                    <a:pt x="399" y="523"/>
                  </a:lnTo>
                  <a:lnTo>
                    <a:pt x="452" y="479"/>
                  </a:lnTo>
                  <a:lnTo>
                    <a:pt x="494" y="422"/>
                  </a:lnTo>
                  <a:lnTo>
                    <a:pt x="521" y="355"/>
                  </a:lnTo>
                  <a:lnTo>
                    <a:pt x="530" y="281"/>
                  </a:lnTo>
                  <a:lnTo>
                    <a:pt x="521" y="206"/>
                  </a:lnTo>
                  <a:lnTo>
                    <a:pt x="494" y="139"/>
                  </a:lnTo>
                  <a:lnTo>
                    <a:pt x="452" y="82"/>
                  </a:lnTo>
                  <a:lnTo>
                    <a:pt x="399" y="38"/>
                  </a:lnTo>
                  <a:lnTo>
                    <a:pt x="335" y="10"/>
                  </a:lnTo>
                  <a:lnTo>
                    <a:pt x="265" y="0"/>
                  </a:lnTo>
                  <a:close/>
                </a:path>
              </a:pathLst>
            </a:custGeom>
            <a:solidFill>
              <a:srgbClr val="BD8C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 name="Freeform 59">
              <a:extLst>
                <a:ext uri="{FF2B5EF4-FFF2-40B4-BE49-F238E27FC236}">
                  <a16:creationId xmlns:a16="http://schemas.microsoft.com/office/drawing/2014/main" id="{27C3D86F-787C-404E-8A9C-ED234E78ABE1}"/>
                </a:ext>
              </a:extLst>
            </p:cNvPr>
            <p:cNvSpPr>
              <a:spLocks noChangeAspect="1" noEditPoints="1" noChangeArrowheads="1" noChangeShapeType="1" noTextEdit="1"/>
            </p:cNvSpPr>
            <p:nvPr/>
          </p:nvSpPr>
          <p:spPr bwMode="auto">
            <a:xfrm>
              <a:off x="12829" y="4510"/>
              <a:ext cx="531" cy="563"/>
            </a:xfrm>
            <a:custGeom>
              <a:avLst/>
              <a:gdLst>
                <a:gd name="T0" fmla="*/ 0 w 531"/>
                <a:gd name="T1" fmla="*/ 281 h 563"/>
                <a:gd name="T2" fmla="*/ 9 w 531"/>
                <a:gd name="T3" fmla="*/ 206 h 563"/>
                <a:gd name="T4" fmla="*/ 36 w 531"/>
                <a:gd name="T5" fmla="*/ 139 h 563"/>
                <a:gd name="T6" fmla="*/ 77 w 531"/>
                <a:gd name="T7" fmla="*/ 82 h 563"/>
                <a:gd name="T8" fmla="*/ 131 w 531"/>
                <a:gd name="T9" fmla="*/ 38 h 563"/>
                <a:gd name="T10" fmla="*/ 194 w 531"/>
                <a:gd name="T11" fmla="*/ 10 h 563"/>
                <a:gd name="T12" fmla="*/ 265 w 531"/>
                <a:gd name="T13" fmla="*/ 0 h 563"/>
                <a:gd name="T14" fmla="*/ 335 w 531"/>
                <a:gd name="T15" fmla="*/ 10 h 563"/>
                <a:gd name="T16" fmla="*/ 399 w 531"/>
                <a:gd name="T17" fmla="*/ 38 h 563"/>
                <a:gd name="T18" fmla="*/ 452 w 531"/>
                <a:gd name="T19" fmla="*/ 82 h 563"/>
                <a:gd name="T20" fmla="*/ 494 w 531"/>
                <a:gd name="T21" fmla="*/ 139 h 563"/>
                <a:gd name="T22" fmla="*/ 521 w 531"/>
                <a:gd name="T23" fmla="*/ 206 h 563"/>
                <a:gd name="T24" fmla="*/ 530 w 531"/>
                <a:gd name="T25" fmla="*/ 281 h 563"/>
                <a:gd name="T26" fmla="*/ 521 w 531"/>
                <a:gd name="T27" fmla="*/ 355 h 563"/>
                <a:gd name="T28" fmla="*/ 494 w 531"/>
                <a:gd name="T29" fmla="*/ 422 h 563"/>
                <a:gd name="T30" fmla="*/ 452 w 531"/>
                <a:gd name="T31" fmla="*/ 479 h 563"/>
                <a:gd name="T32" fmla="*/ 399 w 531"/>
                <a:gd name="T33" fmla="*/ 523 h 563"/>
                <a:gd name="T34" fmla="*/ 335 w 531"/>
                <a:gd name="T35" fmla="*/ 552 h 563"/>
                <a:gd name="T36" fmla="*/ 265 w 531"/>
                <a:gd name="T37" fmla="*/ 562 h 563"/>
                <a:gd name="T38" fmla="*/ 194 w 531"/>
                <a:gd name="T39" fmla="*/ 552 h 563"/>
                <a:gd name="T40" fmla="*/ 131 w 531"/>
                <a:gd name="T41" fmla="*/ 523 h 563"/>
                <a:gd name="T42" fmla="*/ 77 w 531"/>
                <a:gd name="T43" fmla="*/ 479 h 563"/>
                <a:gd name="T44" fmla="*/ 36 w 531"/>
                <a:gd name="T45" fmla="*/ 422 h 563"/>
                <a:gd name="T46" fmla="*/ 9 w 531"/>
                <a:gd name="T47" fmla="*/ 355 h 563"/>
                <a:gd name="T48" fmla="*/ 0 w 531"/>
                <a:gd name="T49" fmla="*/ 28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1" h="563">
                  <a:moveTo>
                    <a:pt x="0" y="281"/>
                  </a:moveTo>
                  <a:lnTo>
                    <a:pt x="9" y="206"/>
                  </a:lnTo>
                  <a:lnTo>
                    <a:pt x="36" y="139"/>
                  </a:lnTo>
                  <a:lnTo>
                    <a:pt x="77" y="82"/>
                  </a:lnTo>
                  <a:lnTo>
                    <a:pt x="131" y="38"/>
                  </a:lnTo>
                  <a:lnTo>
                    <a:pt x="194" y="10"/>
                  </a:lnTo>
                  <a:lnTo>
                    <a:pt x="265" y="0"/>
                  </a:lnTo>
                  <a:lnTo>
                    <a:pt x="335" y="10"/>
                  </a:lnTo>
                  <a:lnTo>
                    <a:pt x="399" y="38"/>
                  </a:lnTo>
                  <a:lnTo>
                    <a:pt x="452" y="82"/>
                  </a:lnTo>
                  <a:lnTo>
                    <a:pt x="494" y="139"/>
                  </a:lnTo>
                  <a:lnTo>
                    <a:pt x="521" y="206"/>
                  </a:lnTo>
                  <a:lnTo>
                    <a:pt x="530" y="281"/>
                  </a:lnTo>
                  <a:lnTo>
                    <a:pt x="521" y="355"/>
                  </a:lnTo>
                  <a:lnTo>
                    <a:pt x="494" y="422"/>
                  </a:lnTo>
                  <a:lnTo>
                    <a:pt x="452" y="479"/>
                  </a:lnTo>
                  <a:lnTo>
                    <a:pt x="399" y="523"/>
                  </a:lnTo>
                  <a:lnTo>
                    <a:pt x="335" y="552"/>
                  </a:lnTo>
                  <a:lnTo>
                    <a:pt x="265" y="562"/>
                  </a:lnTo>
                  <a:lnTo>
                    <a:pt x="194" y="552"/>
                  </a:lnTo>
                  <a:lnTo>
                    <a:pt x="131" y="523"/>
                  </a:lnTo>
                  <a:lnTo>
                    <a:pt x="77" y="479"/>
                  </a:lnTo>
                  <a:lnTo>
                    <a:pt x="36" y="422"/>
                  </a:lnTo>
                  <a:lnTo>
                    <a:pt x="9" y="355"/>
                  </a:lnTo>
                  <a:lnTo>
                    <a:pt x="0" y="281"/>
                  </a:lnTo>
                  <a:close/>
                </a:path>
              </a:pathLst>
            </a:custGeom>
            <a:noFill/>
            <a:ln w="1820">
              <a:solidFill>
                <a:srgbClr val="CC99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1" name="Picture 60">
              <a:extLst>
                <a:ext uri="{FF2B5EF4-FFF2-40B4-BE49-F238E27FC236}">
                  <a16:creationId xmlns:a16="http://schemas.microsoft.com/office/drawing/2014/main" id="{21428F91-8854-E640-BC8E-3F99F9CF0400}"/>
                </a:ext>
              </a:extLst>
            </p:cNvPr>
            <p:cNvPicPr>
              <a:picLocks noChangeAspect="1" noEditPoints="1" noChangeArrowheads="1" noChangeShapeType="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2943" y="4656"/>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61">
              <a:extLst>
                <a:ext uri="{FF2B5EF4-FFF2-40B4-BE49-F238E27FC236}">
                  <a16:creationId xmlns:a16="http://schemas.microsoft.com/office/drawing/2014/main" id="{3E367410-AC0F-6F44-B354-9B6037107BCE}"/>
                </a:ext>
              </a:extLst>
            </p:cNvPr>
            <p:cNvSpPr>
              <a:spLocks noChangeAspect="1" noEditPoints="1" noChangeArrowheads="1" noChangeShapeType="1" noTextEdit="1"/>
            </p:cNvSpPr>
            <p:nvPr/>
          </p:nvSpPr>
          <p:spPr bwMode="auto">
            <a:xfrm>
              <a:off x="12989" y="4687"/>
              <a:ext cx="201" cy="187"/>
            </a:xfrm>
            <a:custGeom>
              <a:avLst/>
              <a:gdLst>
                <a:gd name="T0" fmla="*/ 0 w 201"/>
                <a:gd name="T1" fmla="*/ 186 h 187"/>
                <a:gd name="T2" fmla="*/ 200 w 201"/>
                <a:gd name="T3" fmla="*/ 186 h 187"/>
                <a:gd name="T4" fmla="*/ 200 w 201"/>
                <a:gd name="T5" fmla="*/ 0 h 187"/>
                <a:gd name="T6" fmla="*/ 0 w 201"/>
                <a:gd name="T7" fmla="*/ 0 h 187"/>
                <a:gd name="T8" fmla="*/ 0 w 201"/>
                <a:gd name="T9" fmla="*/ 186 h 187"/>
              </a:gdLst>
              <a:ahLst/>
              <a:cxnLst>
                <a:cxn ang="0">
                  <a:pos x="T0" y="T1"/>
                </a:cxn>
                <a:cxn ang="0">
                  <a:pos x="T2" y="T3"/>
                </a:cxn>
                <a:cxn ang="0">
                  <a:pos x="T4" y="T5"/>
                </a:cxn>
                <a:cxn ang="0">
                  <a:pos x="T6" y="T7"/>
                </a:cxn>
                <a:cxn ang="0">
                  <a:pos x="T8" y="T9"/>
                </a:cxn>
              </a:cxnLst>
              <a:rect l="0" t="0" r="r" b="b"/>
              <a:pathLst>
                <a:path w="201" h="187">
                  <a:moveTo>
                    <a:pt x="0" y="186"/>
                  </a:moveTo>
                  <a:lnTo>
                    <a:pt x="200" y="186"/>
                  </a:lnTo>
                  <a:lnTo>
                    <a:pt x="200" y="0"/>
                  </a:lnTo>
                  <a:lnTo>
                    <a:pt x="0" y="0"/>
                  </a:lnTo>
                  <a:lnTo>
                    <a:pt x="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 name="Freeform 62">
              <a:extLst>
                <a:ext uri="{FF2B5EF4-FFF2-40B4-BE49-F238E27FC236}">
                  <a16:creationId xmlns:a16="http://schemas.microsoft.com/office/drawing/2014/main" id="{00194A94-DD34-FA4C-A2E1-59E8CF0DD5B0}"/>
                </a:ext>
              </a:extLst>
            </p:cNvPr>
            <p:cNvSpPr>
              <a:spLocks noChangeAspect="1" noEditPoints="1" noChangeArrowheads="1" noChangeShapeType="1" noTextEdit="1"/>
            </p:cNvSpPr>
            <p:nvPr/>
          </p:nvSpPr>
          <p:spPr bwMode="auto">
            <a:xfrm>
              <a:off x="12989" y="4687"/>
              <a:ext cx="201" cy="187"/>
            </a:xfrm>
            <a:custGeom>
              <a:avLst/>
              <a:gdLst>
                <a:gd name="T0" fmla="*/ 0 w 201"/>
                <a:gd name="T1" fmla="*/ 186 h 187"/>
                <a:gd name="T2" fmla="*/ 200 w 201"/>
                <a:gd name="T3" fmla="*/ 186 h 187"/>
                <a:gd name="T4" fmla="*/ 200 w 201"/>
                <a:gd name="T5" fmla="*/ 0 h 187"/>
                <a:gd name="T6" fmla="*/ 0 w 201"/>
                <a:gd name="T7" fmla="*/ 0 h 187"/>
                <a:gd name="T8" fmla="*/ 0 w 201"/>
                <a:gd name="T9" fmla="*/ 186 h 187"/>
              </a:gdLst>
              <a:ahLst/>
              <a:cxnLst>
                <a:cxn ang="0">
                  <a:pos x="T0" y="T1"/>
                </a:cxn>
                <a:cxn ang="0">
                  <a:pos x="T2" y="T3"/>
                </a:cxn>
                <a:cxn ang="0">
                  <a:pos x="T4" y="T5"/>
                </a:cxn>
                <a:cxn ang="0">
                  <a:pos x="T6" y="T7"/>
                </a:cxn>
                <a:cxn ang="0">
                  <a:pos x="T8" y="T9"/>
                </a:cxn>
              </a:cxnLst>
              <a:rect l="0" t="0" r="r" b="b"/>
              <a:pathLst>
                <a:path w="201" h="187">
                  <a:moveTo>
                    <a:pt x="0" y="186"/>
                  </a:moveTo>
                  <a:lnTo>
                    <a:pt x="200" y="186"/>
                  </a:lnTo>
                  <a:lnTo>
                    <a:pt x="200" y="0"/>
                  </a:lnTo>
                  <a:lnTo>
                    <a:pt x="0" y="0"/>
                  </a:lnTo>
                  <a:lnTo>
                    <a:pt x="0" y="186"/>
                  </a:lnTo>
                  <a:close/>
                </a:path>
              </a:pathLst>
            </a:custGeom>
            <a:noFill/>
            <a:ln w="1827">
              <a:solidFill>
                <a:srgbClr val="C8C8C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4" name="Picture 63">
              <a:extLst>
                <a:ext uri="{FF2B5EF4-FFF2-40B4-BE49-F238E27FC236}">
                  <a16:creationId xmlns:a16="http://schemas.microsoft.com/office/drawing/2014/main" id="{1E46D3A1-30C6-1B4D-B95F-EBA06B2DD348}"/>
                </a:ext>
              </a:extLst>
            </p:cNvPr>
            <p:cNvPicPr>
              <a:picLocks noChangeAspect="1" noEditPoints="1" noChangeArrowheads="1" noChangeShapeType="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2293" y="-318"/>
              <a:ext cx="5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a:extLst>
                <a:ext uri="{FF2B5EF4-FFF2-40B4-BE49-F238E27FC236}">
                  <a16:creationId xmlns:a16="http://schemas.microsoft.com/office/drawing/2014/main" id="{27295E21-CCFF-5D49-AF34-41546ADB8DB5}"/>
                </a:ext>
              </a:extLst>
            </p:cNvPr>
            <p:cNvSpPr>
              <a:spLocks noChangeAspect="1" noEditPoints="1" noChangeArrowheads="1" noChangeShapeType="1" noTextEdit="1"/>
            </p:cNvSpPr>
            <p:nvPr/>
          </p:nvSpPr>
          <p:spPr bwMode="auto">
            <a:xfrm>
              <a:off x="13840" y="2600"/>
              <a:ext cx="20" cy="699"/>
            </a:xfrm>
            <a:custGeom>
              <a:avLst/>
              <a:gdLst>
                <a:gd name="T0" fmla="*/ 0 w 20"/>
                <a:gd name="T1" fmla="*/ 698 h 699"/>
                <a:gd name="T2" fmla="*/ 0 w 20"/>
                <a:gd name="T3" fmla="*/ 0 h 699"/>
              </a:gdLst>
              <a:ahLst/>
              <a:cxnLst>
                <a:cxn ang="0">
                  <a:pos x="T0" y="T1"/>
                </a:cxn>
                <a:cxn ang="0">
                  <a:pos x="T2" y="T3"/>
                </a:cxn>
              </a:cxnLst>
              <a:rect l="0" t="0" r="r" b="b"/>
              <a:pathLst>
                <a:path w="20" h="699">
                  <a:moveTo>
                    <a:pt x="0" y="698"/>
                  </a:moveTo>
                  <a:lnTo>
                    <a:pt x="0" y="0"/>
                  </a:lnTo>
                </a:path>
              </a:pathLst>
            </a:custGeom>
            <a:noFill/>
            <a:ln w="7082">
              <a:solidFill>
                <a:srgbClr val="70AD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6" name="Picture 65">
              <a:extLst>
                <a:ext uri="{FF2B5EF4-FFF2-40B4-BE49-F238E27FC236}">
                  <a16:creationId xmlns:a16="http://schemas.microsoft.com/office/drawing/2014/main" id="{E04585E8-95BD-0D43-A705-A51D703848F8}"/>
                </a:ext>
              </a:extLst>
            </p:cNvPr>
            <p:cNvPicPr>
              <a:picLocks noChangeAspect="1" noEditPoints="1" noChangeArrowheads="1" noChangeShapeType="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1872" y="4399"/>
              <a:ext cx="8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66">
              <a:extLst>
                <a:ext uri="{FF2B5EF4-FFF2-40B4-BE49-F238E27FC236}">
                  <a16:creationId xmlns:a16="http://schemas.microsoft.com/office/drawing/2014/main" id="{AA5B19C7-46BC-994A-9503-B01ABB26DBF2}"/>
                </a:ext>
              </a:extLst>
            </p:cNvPr>
            <p:cNvSpPr>
              <a:spLocks noChangeAspect="1" noEditPoints="1" noChangeArrowheads="1" noChangeShapeType="1" noTextEdit="1"/>
            </p:cNvSpPr>
            <p:nvPr/>
          </p:nvSpPr>
          <p:spPr bwMode="auto">
            <a:xfrm>
              <a:off x="11919" y="4428"/>
              <a:ext cx="769" cy="706"/>
            </a:xfrm>
            <a:custGeom>
              <a:avLst/>
              <a:gdLst>
                <a:gd name="T0" fmla="*/ 576 w 769"/>
                <a:gd name="T1" fmla="*/ 0 h 706"/>
                <a:gd name="T2" fmla="*/ 192 w 769"/>
                <a:gd name="T3" fmla="*/ 0 h 706"/>
                <a:gd name="T4" fmla="*/ 0 w 769"/>
                <a:gd name="T5" fmla="*/ 352 h 706"/>
                <a:gd name="T6" fmla="*/ 192 w 769"/>
                <a:gd name="T7" fmla="*/ 705 h 706"/>
                <a:gd name="T8" fmla="*/ 576 w 769"/>
                <a:gd name="T9" fmla="*/ 705 h 706"/>
                <a:gd name="T10" fmla="*/ 768 w 769"/>
                <a:gd name="T11" fmla="*/ 352 h 706"/>
                <a:gd name="T12" fmla="*/ 576 w 769"/>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69" h="706">
                  <a:moveTo>
                    <a:pt x="576" y="0"/>
                  </a:moveTo>
                  <a:lnTo>
                    <a:pt x="192" y="0"/>
                  </a:lnTo>
                  <a:lnTo>
                    <a:pt x="0" y="352"/>
                  </a:lnTo>
                  <a:lnTo>
                    <a:pt x="192" y="705"/>
                  </a:lnTo>
                  <a:lnTo>
                    <a:pt x="576" y="705"/>
                  </a:lnTo>
                  <a:lnTo>
                    <a:pt x="768" y="352"/>
                  </a:lnTo>
                  <a:lnTo>
                    <a:pt x="576"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8" name="Picture 67">
              <a:extLst>
                <a:ext uri="{FF2B5EF4-FFF2-40B4-BE49-F238E27FC236}">
                  <a16:creationId xmlns:a16="http://schemas.microsoft.com/office/drawing/2014/main" id="{36E821C4-D37D-CF44-BA14-2088AF73C802}"/>
                </a:ext>
              </a:extLst>
            </p:cNvPr>
            <p:cNvPicPr>
              <a:picLocks noChangeAspect="1" noEditPoints="1" noChangeArrowheads="1" noChangeShapeType="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11847" y="4373"/>
              <a:ext cx="92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68">
              <a:extLst>
                <a:ext uri="{FF2B5EF4-FFF2-40B4-BE49-F238E27FC236}">
                  <a16:creationId xmlns:a16="http://schemas.microsoft.com/office/drawing/2014/main" id="{5A607FC1-8076-7140-8615-9BA53103945E}"/>
                </a:ext>
              </a:extLst>
            </p:cNvPr>
            <p:cNvSpPr>
              <a:spLocks noChangeAspect="1" noEditPoints="1" noChangeArrowheads="1" noChangeShapeType="1" noTextEdit="1"/>
            </p:cNvSpPr>
            <p:nvPr/>
          </p:nvSpPr>
          <p:spPr bwMode="auto">
            <a:xfrm>
              <a:off x="11890" y="4404"/>
              <a:ext cx="825" cy="757"/>
            </a:xfrm>
            <a:custGeom>
              <a:avLst/>
              <a:gdLst>
                <a:gd name="T0" fmla="*/ 618 w 825"/>
                <a:gd name="T1" fmla="*/ 0 h 757"/>
                <a:gd name="T2" fmla="*/ 206 w 825"/>
                <a:gd name="T3" fmla="*/ 0 h 757"/>
                <a:gd name="T4" fmla="*/ 0 w 825"/>
                <a:gd name="T5" fmla="*/ 377 h 757"/>
                <a:gd name="T6" fmla="*/ 206 w 825"/>
                <a:gd name="T7" fmla="*/ 756 h 757"/>
                <a:gd name="T8" fmla="*/ 618 w 825"/>
                <a:gd name="T9" fmla="*/ 756 h 757"/>
                <a:gd name="T10" fmla="*/ 824 w 825"/>
                <a:gd name="T11" fmla="*/ 377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6" y="0"/>
                  </a:lnTo>
                  <a:lnTo>
                    <a:pt x="0" y="377"/>
                  </a:lnTo>
                  <a:lnTo>
                    <a:pt x="206" y="756"/>
                  </a:lnTo>
                  <a:lnTo>
                    <a:pt x="618" y="756"/>
                  </a:lnTo>
                  <a:lnTo>
                    <a:pt x="824" y="377"/>
                  </a:lnTo>
                  <a:lnTo>
                    <a:pt x="618"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0" name="Picture 69">
              <a:extLst>
                <a:ext uri="{FF2B5EF4-FFF2-40B4-BE49-F238E27FC236}">
                  <a16:creationId xmlns:a16="http://schemas.microsoft.com/office/drawing/2014/main" id="{2AF6DDEC-870E-9A44-940E-09E46756D337}"/>
                </a:ext>
              </a:extLst>
            </p:cNvPr>
            <p:cNvPicPr>
              <a:picLocks noChangeAspect="1" noEditPoints="1" noChangeArrowheads="1" noChangeShapeType="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2667" y="4399"/>
              <a:ext cx="86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0">
              <a:extLst>
                <a:ext uri="{FF2B5EF4-FFF2-40B4-BE49-F238E27FC236}">
                  <a16:creationId xmlns:a16="http://schemas.microsoft.com/office/drawing/2014/main" id="{6356F7FA-8AB1-5841-AD76-C87E68FEB2BA}"/>
                </a:ext>
              </a:extLst>
            </p:cNvPr>
            <p:cNvSpPr>
              <a:spLocks noChangeAspect="1" noEditPoints="1" noChangeArrowheads="1" noChangeShapeType="1" noTextEdit="1"/>
            </p:cNvSpPr>
            <p:nvPr/>
          </p:nvSpPr>
          <p:spPr bwMode="auto">
            <a:xfrm>
              <a:off x="12711" y="4426"/>
              <a:ext cx="770" cy="706"/>
            </a:xfrm>
            <a:custGeom>
              <a:avLst/>
              <a:gdLst>
                <a:gd name="T0" fmla="*/ 576 w 770"/>
                <a:gd name="T1" fmla="*/ 0 h 706"/>
                <a:gd name="T2" fmla="*/ 192 w 770"/>
                <a:gd name="T3" fmla="*/ 0 h 706"/>
                <a:gd name="T4" fmla="*/ 0 w 770"/>
                <a:gd name="T5" fmla="*/ 352 h 706"/>
                <a:gd name="T6" fmla="*/ 192 w 770"/>
                <a:gd name="T7" fmla="*/ 705 h 706"/>
                <a:gd name="T8" fmla="*/ 576 w 770"/>
                <a:gd name="T9" fmla="*/ 705 h 706"/>
                <a:gd name="T10" fmla="*/ 769 w 770"/>
                <a:gd name="T11" fmla="*/ 352 h 706"/>
                <a:gd name="T12" fmla="*/ 576 w 770"/>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70" h="706">
                  <a:moveTo>
                    <a:pt x="576" y="0"/>
                  </a:moveTo>
                  <a:lnTo>
                    <a:pt x="192" y="0"/>
                  </a:lnTo>
                  <a:lnTo>
                    <a:pt x="0" y="352"/>
                  </a:lnTo>
                  <a:lnTo>
                    <a:pt x="192" y="705"/>
                  </a:lnTo>
                  <a:lnTo>
                    <a:pt x="576" y="705"/>
                  </a:lnTo>
                  <a:lnTo>
                    <a:pt x="769" y="352"/>
                  </a:lnTo>
                  <a:lnTo>
                    <a:pt x="576"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2" name="Picture 71">
              <a:extLst>
                <a:ext uri="{FF2B5EF4-FFF2-40B4-BE49-F238E27FC236}">
                  <a16:creationId xmlns:a16="http://schemas.microsoft.com/office/drawing/2014/main" id="{E2722EA7-EBB6-9B4D-BC5F-5B1D6CB7547C}"/>
                </a:ext>
              </a:extLst>
            </p:cNvPr>
            <p:cNvPicPr>
              <a:picLocks noChangeAspect="1" noEditPoints="1" noChangeArrowheads="1" noChangeShapeType="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633" y="4373"/>
              <a:ext cx="92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72">
              <a:extLst>
                <a:ext uri="{FF2B5EF4-FFF2-40B4-BE49-F238E27FC236}">
                  <a16:creationId xmlns:a16="http://schemas.microsoft.com/office/drawing/2014/main" id="{FC59772B-7C1E-B845-B16A-6BA7222EB1B5}"/>
                </a:ext>
              </a:extLst>
            </p:cNvPr>
            <p:cNvSpPr>
              <a:spLocks noChangeAspect="1" noEditPoints="1" noChangeArrowheads="1" noChangeShapeType="1" noTextEdit="1"/>
            </p:cNvSpPr>
            <p:nvPr/>
          </p:nvSpPr>
          <p:spPr bwMode="auto">
            <a:xfrm>
              <a:off x="12682" y="4402"/>
              <a:ext cx="825" cy="757"/>
            </a:xfrm>
            <a:custGeom>
              <a:avLst/>
              <a:gdLst>
                <a:gd name="T0" fmla="*/ 618 w 825"/>
                <a:gd name="T1" fmla="*/ 0 h 757"/>
                <a:gd name="T2" fmla="*/ 205 w 825"/>
                <a:gd name="T3" fmla="*/ 0 h 757"/>
                <a:gd name="T4" fmla="*/ 0 w 825"/>
                <a:gd name="T5" fmla="*/ 378 h 757"/>
                <a:gd name="T6" fmla="*/ 205 w 825"/>
                <a:gd name="T7" fmla="*/ 756 h 757"/>
                <a:gd name="T8" fmla="*/ 618 w 825"/>
                <a:gd name="T9" fmla="*/ 756 h 757"/>
                <a:gd name="T10" fmla="*/ 824 w 825"/>
                <a:gd name="T11" fmla="*/ 378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5" y="0"/>
                  </a:lnTo>
                  <a:lnTo>
                    <a:pt x="0" y="378"/>
                  </a:lnTo>
                  <a:lnTo>
                    <a:pt x="205" y="756"/>
                  </a:lnTo>
                  <a:lnTo>
                    <a:pt x="618" y="756"/>
                  </a:lnTo>
                  <a:lnTo>
                    <a:pt x="824" y="378"/>
                  </a:lnTo>
                  <a:lnTo>
                    <a:pt x="618"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4" name="Picture 73">
              <a:extLst>
                <a:ext uri="{FF2B5EF4-FFF2-40B4-BE49-F238E27FC236}">
                  <a16:creationId xmlns:a16="http://schemas.microsoft.com/office/drawing/2014/main" id="{80429C09-A813-DF4A-8093-A2D916B232E1}"/>
                </a:ext>
              </a:extLst>
            </p:cNvPr>
            <p:cNvPicPr>
              <a:picLocks noChangeAspect="1" noEditPoints="1" noChangeArrowheads="1" noChangeShapeType="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3537" y="4424"/>
              <a:ext cx="8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74">
              <a:extLst>
                <a:ext uri="{FF2B5EF4-FFF2-40B4-BE49-F238E27FC236}">
                  <a16:creationId xmlns:a16="http://schemas.microsoft.com/office/drawing/2014/main" id="{3FD82985-16FD-654A-A5D4-9B0D23C513A9}"/>
                </a:ext>
              </a:extLst>
            </p:cNvPr>
            <p:cNvSpPr>
              <a:spLocks noChangeAspect="1" noEditPoints="1" noChangeArrowheads="1" noChangeShapeType="1" noTextEdit="1"/>
            </p:cNvSpPr>
            <p:nvPr/>
          </p:nvSpPr>
          <p:spPr bwMode="auto">
            <a:xfrm>
              <a:off x="13500" y="4432"/>
              <a:ext cx="769" cy="706"/>
            </a:xfrm>
            <a:custGeom>
              <a:avLst/>
              <a:gdLst>
                <a:gd name="T0" fmla="*/ 576 w 769"/>
                <a:gd name="T1" fmla="*/ 0 h 706"/>
                <a:gd name="T2" fmla="*/ 192 w 769"/>
                <a:gd name="T3" fmla="*/ 0 h 706"/>
                <a:gd name="T4" fmla="*/ 0 w 769"/>
                <a:gd name="T5" fmla="*/ 352 h 706"/>
                <a:gd name="T6" fmla="*/ 192 w 769"/>
                <a:gd name="T7" fmla="*/ 705 h 706"/>
                <a:gd name="T8" fmla="*/ 576 w 769"/>
                <a:gd name="T9" fmla="*/ 705 h 706"/>
                <a:gd name="T10" fmla="*/ 768 w 769"/>
                <a:gd name="T11" fmla="*/ 352 h 706"/>
                <a:gd name="T12" fmla="*/ 576 w 769"/>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69" h="706">
                  <a:moveTo>
                    <a:pt x="576" y="0"/>
                  </a:moveTo>
                  <a:lnTo>
                    <a:pt x="192" y="0"/>
                  </a:lnTo>
                  <a:lnTo>
                    <a:pt x="0" y="352"/>
                  </a:lnTo>
                  <a:lnTo>
                    <a:pt x="192" y="705"/>
                  </a:lnTo>
                  <a:lnTo>
                    <a:pt x="576" y="705"/>
                  </a:lnTo>
                  <a:lnTo>
                    <a:pt x="768" y="352"/>
                  </a:lnTo>
                  <a:lnTo>
                    <a:pt x="576"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6" name="Picture 75">
              <a:extLst>
                <a:ext uri="{FF2B5EF4-FFF2-40B4-BE49-F238E27FC236}">
                  <a16:creationId xmlns:a16="http://schemas.microsoft.com/office/drawing/2014/main" id="{CE00D57F-9C34-474C-BE5A-7D5A6646CB0F}"/>
                </a:ext>
              </a:extLst>
            </p:cNvPr>
            <p:cNvPicPr>
              <a:picLocks noChangeAspect="1" noEditPoints="1" noChangeArrowheads="1" noChangeShapeType="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3707" y="4358"/>
              <a:ext cx="92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76">
              <a:extLst>
                <a:ext uri="{FF2B5EF4-FFF2-40B4-BE49-F238E27FC236}">
                  <a16:creationId xmlns:a16="http://schemas.microsoft.com/office/drawing/2014/main" id="{2348435B-8C77-4440-8233-B2932DEF2491}"/>
                </a:ext>
              </a:extLst>
            </p:cNvPr>
            <p:cNvSpPr>
              <a:spLocks noChangeAspect="1" noEditPoints="1" noChangeArrowheads="1" noChangeShapeType="1" noTextEdit="1"/>
            </p:cNvSpPr>
            <p:nvPr/>
          </p:nvSpPr>
          <p:spPr bwMode="auto">
            <a:xfrm>
              <a:off x="13608" y="4461"/>
              <a:ext cx="825" cy="757"/>
            </a:xfrm>
            <a:custGeom>
              <a:avLst/>
              <a:gdLst>
                <a:gd name="T0" fmla="*/ 618 w 825"/>
                <a:gd name="T1" fmla="*/ 0 h 757"/>
                <a:gd name="T2" fmla="*/ 206 w 825"/>
                <a:gd name="T3" fmla="*/ 0 h 757"/>
                <a:gd name="T4" fmla="*/ 0 w 825"/>
                <a:gd name="T5" fmla="*/ 378 h 757"/>
                <a:gd name="T6" fmla="*/ 206 w 825"/>
                <a:gd name="T7" fmla="*/ 756 h 757"/>
                <a:gd name="T8" fmla="*/ 618 w 825"/>
                <a:gd name="T9" fmla="*/ 756 h 757"/>
                <a:gd name="T10" fmla="*/ 824 w 825"/>
                <a:gd name="T11" fmla="*/ 378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6" y="0"/>
                  </a:lnTo>
                  <a:lnTo>
                    <a:pt x="0" y="378"/>
                  </a:lnTo>
                  <a:lnTo>
                    <a:pt x="206" y="756"/>
                  </a:lnTo>
                  <a:lnTo>
                    <a:pt x="618" y="756"/>
                  </a:lnTo>
                  <a:lnTo>
                    <a:pt x="824" y="378"/>
                  </a:lnTo>
                  <a:lnTo>
                    <a:pt x="618"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8" name="Picture 77">
              <a:extLst>
                <a:ext uri="{FF2B5EF4-FFF2-40B4-BE49-F238E27FC236}">
                  <a16:creationId xmlns:a16="http://schemas.microsoft.com/office/drawing/2014/main" id="{2A070ADF-9942-6145-A5B1-46C190446A9F}"/>
                </a:ext>
              </a:extLst>
            </p:cNvPr>
            <p:cNvPicPr>
              <a:picLocks noChangeAspect="1" noEditPoints="1" noChangeArrowheads="1" noChangeShapeType="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3010" y="1032"/>
              <a:ext cx="88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78">
              <a:extLst>
                <a:ext uri="{FF2B5EF4-FFF2-40B4-BE49-F238E27FC236}">
                  <a16:creationId xmlns:a16="http://schemas.microsoft.com/office/drawing/2014/main" id="{E0178630-95C6-EF4F-A3F9-BA093C88E8AA}"/>
                </a:ext>
              </a:extLst>
            </p:cNvPr>
            <p:cNvSpPr>
              <a:spLocks noChangeAspect="1" noEditPoints="1" noChangeArrowheads="1" noChangeShapeType="1" noTextEdit="1"/>
            </p:cNvSpPr>
            <p:nvPr/>
          </p:nvSpPr>
          <p:spPr bwMode="auto">
            <a:xfrm>
              <a:off x="13059" y="1062"/>
              <a:ext cx="770" cy="706"/>
            </a:xfrm>
            <a:custGeom>
              <a:avLst/>
              <a:gdLst>
                <a:gd name="T0" fmla="*/ 576 w 770"/>
                <a:gd name="T1" fmla="*/ 0 h 706"/>
                <a:gd name="T2" fmla="*/ 192 w 770"/>
                <a:gd name="T3" fmla="*/ 0 h 706"/>
                <a:gd name="T4" fmla="*/ 0 w 770"/>
                <a:gd name="T5" fmla="*/ 352 h 706"/>
                <a:gd name="T6" fmla="*/ 192 w 770"/>
                <a:gd name="T7" fmla="*/ 705 h 706"/>
                <a:gd name="T8" fmla="*/ 576 w 770"/>
                <a:gd name="T9" fmla="*/ 705 h 706"/>
                <a:gd name="T10" fmla="*/ 769 w 770"/>
                <a:gd name="T11" fmla="*/ 352 h 706"/>
                <a:gd name="T12" fmla="*/ 576 w 770"/>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70" h="706">
                  <a:moveTo>
                    <a:pt x="576" y="0"/>
                  </a:moveTo>
                  <a:lnTo>
                    <a:pt x="192" y="0"/>
                  </a:lnTo>
                  <a:lnTo>
                    <a:pt x="0" y="352"/>
                  </a:lnTo>
                  <a:lnTo>
                    <a:pt x="192" y="705"/>
                  </a:lnTo>
                  <a:lnTo>
                    <a:pt x="576" y="705"/>
                  </a:lnTo>
                  <a:lnTo>
                    <a:pt x="769" y="352"/>
                  </a:lnTo>
                  <a:lnTo>
                    <a:pt x="576"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80" name="Picture 79">
              <a:extLst>
                <a:ext uri="{FF2B5EF4-FFF2-40B4-BE49-F238E27FC236}">
                  <a16:creationId xmlns:a16="http://schemas.microsoft.com/office/drawing/2014/main" id="{C7DA949B-A3DF-9046-B1D4-78FFBA00257E}"/>
                </a:ext>
              </a:extLst>
            </p:cNvPr>
            <p:cNvPicPr>
              <a:picLocks noChangeAspect="1" noEditPoints="1" noChangeArrowheads="1" noChangeShapeType="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2381" y="1089"/>
              <a:ext cx="92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80">
              <a:extLst>
                <a:ext uri="{FF2B5EF4-FFF2-40B4-BE49-F238E27FC236}">
                  <a16:creationId xmlns:a16="http://schemas.microsoft.com/office/drawing/2014/main" id="{90A0C935-7BF9-E548-A4F2-F36D370D207F}"/>
                </a:ext>
              </a:extLst>
            </p:cNvPr>
            <p:cNvSpPr>
              <a:spLocks noChangeAspect="1" noEditPoints="1" noChangeArrowheads="1" noChangeShapeType="1" noTextEdit="1"/>
            </p:cNvSpPr>
            <p:nvPr/>
          </p:nvSpPr>
          <p:spPr bwMode="auto">
            <a:xfrm>
              <a:off x="13030" y="1038"/>
              <a:ext cx="825" cy="757"/>
            </a:xfrm>
            <a:custGeom>
              <a:avLst/>
              <a:gdLst>
                <a:gd name="T0" fmla="*/ 618 w 825"/>
                <a:gd name="T1" fmla="*/ 0 h 757"/>
                <a:gd name="T2" fmla="*/ 206 w 825"/>
                <a:gd name="T3" fmla="*/ 0 h 757"/>
                <a:gd name="T4" fmla="*/ 0 w 825"/>
                <a:gd name="T5" fmla="*/ 377 h 757"/>
                <a:gd name="T6" fmla="*/ 206 w 825"/>
                <a:gd name="T7" fmla="*/ 756 h 757"/>
                <a:gd name="T8" fmla="*/ 618 w 825"/>
                <a:gd name="T9" fmla="*/ 756 h 757"/>
                <a:gd name="T10" fmla="*/ 824 w 825"/>
                <a:gd name="T11" fmla="*/ 377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6" y="0"/>
                  </a:lnTo>
                  <a:lnTo>
                    <a:pt x="0" y="377"/>
                  </a:lnTo>
                  <a:lnTo>
                    <a:pt x="206" y="756"/>
                  </a:lnTo>
                  <a:lnTo>
                    <a:pt x="618" y="756"/>
                  </a:lnTo>
                  <a:lnTo>
                    <a:pt x="824" y="377"/>
                  </a:lnTo>
                  <a:lnTo>
                    <a:pt x="618"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82" name="Picture 81">
              <a:extLst>
                <a:ext uri="{FF2B5EF4-FFF2-40B4-BE49-F238E27FC236}">
                  <a16:creationId xmlns:a16="http://schemas.microsoft.com/office/drawing/2014/main" id="{6BAC3C85-7847-7246-BC58-24104CA0B053}"/>
                </a:ext>
              </a:extLst>
            </p:cNvPr>
            <p:cNvPicPr>
              <a:picLocks noChangeAspect="1" noEditPoints="1" noChangeArrowheads="1" noChangeShapeType="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3980" y="1519"/>
              <a:ext cx="88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82">
              <a:extLst>
                <a:ext uri="{FF2B5EF4-FFF2-40B4-BE49-F238E27FC236}">
                  <a16:creationId xmlns:a16="http://schemas.microsoft.com/office/drawing/2014/main" id="{96371103-1C3D-B148-B243-29A9CFFC3977}"/>
                </a:ext>
              </a:extLst>
            </p:cNvPr>
            <p:cNvSpPr>
              <a:spLocks noChangeAspect="1" noEditPoints="1" noChangeArrowheads="1" noChangeShapeType="1" noTextEdit="1"/>
            </p:cNvSpPr>
            <p:nvPr/>
          </p:nvSpPr>
          <p:spPr bwMode="auto">
            <a:xfrm>
              <a:off x="14029" y="1550"/>
              <a:ext cx="769" cy="706"/>
            </a:xfrm>
            <a:custGeom>
              <a:avLst/>
              <a:gdLst>
                <a:gd name="T0" fmla="*/ 576 w 769"/>
                <a:gd name="T1" fmla="*/ 0 h 706"/>
                <a:gd name="T2" fmla="*/ 192 w 769"/>
                <a:gd name="T3" fmla="*/ 0 h 706"/>
                <a:gd name="T4" fmla="*/ 0 w 769"/>
                <a:gd name="T5" fmla="*/ 352 h 706"/>
                <a:gd name="T6" fmla="*/ 192 w 769"/>
                <a:gd name="T7" fmla="*/ 705 h 706"/>
                <a:gd name="T8" fmla="*/ 576 w 769"/>
                <a:gd name="T9" fmla="*/ 705 h 706"/>
                <a:gd name="T10" fmla="*/ 769 w 769"/>
                <a:gd name="T11" fmla="*/ 352 h 706"/>
                <a:gd name="T12" fmla="*/ 576 w 769"/>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69" h="706">
                  <a:moveTo>
                    <a:pt x="576" y="0"/>
                  </a:moveTo>
                  <a:lnTo>
                    <a:pt x="192" y="0"/>
                  </a:lnTo>
                  <a:lnTo>
                    <a:pt x="0" y="352"/>
                  </a:lnTo>
                  <a:lnTo>
                    <a:pt x="192" y="705"/>
                  </a:lnTo>
                  <a:lnTo>
                    <a:pt x="576" y="705"/>
                  </a:lnTo>
                  <a:lnTo>
                    <a:pt x="769" y="352"/>
                  </a:lnTo>
                  <a:lnTo>
                    <a:pt x="576" y="0"/>
                  </a:lnTo>
                  <a:close/>
                </a:path>
              </a:pathLst>
            </a:custGeom>
            <a:solidFill>
              <a:srgbClr val="2E75B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Freeform 83">
              <a:extLst>
                <a:ext uri="{FF2B5EF4-FFF2-40B4-BE49-F238E27FC236}">
                  <a16:creationId xmlns:a16="http://schemas.microsoft.com/office/drawing/2014/main" id="{7A214CA1-94C8-A144-8F02-1C20B8F17A97}"/>
                </a:ext>
              </a:extLst>
            </p:cNvPr>
            <p:cNvSpPr>
              <a:spLocks noChangeAspect="1" noEditPoints="1" noChangeArrowheads="1" noChangeShapeType="1" noTextEdit="1"/>
            </p:cNvSpPr>
            <p:nvPr/>
          </p:nvSpPr>
          <p:spPr bwMode="auto">
            <a:xfrm>
              <a:off x="14029" y="1550"/>
              <a:ext cx="770" cy="706"/>
            </a:xfrm>
            <a:custGeom>
              <a:avLst/>
              <a:gdLst>
                <a:gd name="T0" fmla="*/ 576 w 770"/>
                <a:gd name="T1" fmla="*/ 0 h 706"/>
                <a:gd name="T2" fmla="*/ 192 w 770"/>
                <a:gd name="T3" fmla="*/ 0 h 706"/>
                <a:gd name="T4" fmla="*/ 0 w 770"/>
                <a:gd name="T5" fmla="*/ 352 h 706"/>
                <a:gd name="T6" fmla="*/ 192 w 770"/>
                <a:gd name="T7" fmla="*/ 705 h 706"/>
                <a:gd name="T8" fmla="*/ 576 w 770"/>
                <a:gd name="T9" fmla="*/ 705 h 706"/>
                <a:gd name="T10" fmla="*/ 769 w 770"/>
                <a:gd name="T11" fmla="*/ 352 h 706"/>
                <a:gd name="T12" fmla="*/ 576 w 770"/>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770" h="706">
                  <a:moveTo>
                    <a:pt x="576" y="0"/>
                  </a:moveTo>
                  <a:lnTo>
                    <a:pt x="192" y="0"/>
                  </a:lnTo>
                  <a:lnTo>
                    <a:pt x="0" y="352"/>
                  </a:lnTo>
                  <a:lnTo>
                    <a:pt x="192" y="705"/>
                  </a:lnTo>
                  <a:lnTo>
                    <a:pt x="576" y="705"/>
                  </a:lnTo>
                  <a:lnTo>
                    <a:pt x="769" y="352"/>
                  </a:lnTo>
                  <a:lnTo>
                    <a:pt x="576"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85" name="Picture 84">
              <a:extLst>
                <a:ext uri="{FF2B5EF4-FFF2-40B4-BE49-F238E27FC236}">
                  <a16:creationId xmlns:a16="http://schemas.microsoft.com/office/drawing/2014/main" id="{0238CC2D-214E-D34C-843B-88E85AA76D7E}"/>
                </a:ext>
              </a:extLst>
            </p:cNvPr>
            <p:cNvPicPr>
              <a:picLocks noChangeAspect="1" noEditPoints="1" noChangeArrowheads="1" noChangeShapeType="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3955" y="1493"/>
              <a:ext cx="92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85">
              <a:extLst>
                <a:ext uri="{FF2B5EF4-FFF2-40B4-BE49-F238E27FC236}">
                  <a16:creationId xmlns:a16="http://schemas.microsoft.com/office/drawing/2014/main" id="{AB6D50B0-E89E-D64F-B525-CD1B491A31A1}"/>
                </a:ext>
              </a:extLst>
            </p:cNvPr>
            <p:cNvSpPr>
              <a:spLocks noChangeAspect="1" noEditPoints="1" noChangeArrowheads="1" noChangeShapeType="1" noTextEdit="1"/>
            </p:cNvSpPr>
            <p:nvPr/>
          </p:nvSpPr>
          <p:spPr bwMode="auto">
            <a:xfrm>
              <a:off x="14001" y="1323"/>
              <a:ext cx="1454" cy="1335"/>
            </a:xfrm>
            <a:custGeom>
              <a:avLst/>
              <a:gdLst>
                <a:gd name="T0" fmla="*/ 618 w 825"/>
                <a:gd name="T1" fmla="*/ 0 h 757"/>
                <a:gd name="T2" fmla="*/ 205 w 825"/>
                <a:gd name="T3" fmla="*/ 0 h 757"/>
                <a:gd name="T4" fmla="*/ 0 w 825"/>
                <a:gd name="T5" fmla="*/ 377 h 757"/>
                <a:gd name="T6" fmla="*/ 205 w 825"/>
                <a:gd name="T7" fmla="*/ 756 h 757"/>
                <a:gd name="T8" fmla="*/ 618 w 825"/>
                <a:gd name="T9" fmla="*/ 756 h 757"/>
                <a:gd name="T10" fmla="*/ 824 w 825"/>
                <a:gd name="T11" fmla="*/ 377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5" y="0"/>
                  </a:lnTo>
                  <a:lnTo>
                    <a:pt x="0" y="377"/>
                  </a:lnTo>
                  <a:lnTo>
                    <a:pt x="205" y="756"/>
                  </a:lnTo>
                  <a:lnTo>
                    <a:pt x="618" y="756"/>
                  </a:lnTo>
                  <a:lnTo>
                    <a:pt x="824" y="377"/>
                  </a:lnTo>
                  <a:lnTo>
                    <a:pt x="618" y="0"/>
                  </a:lnTo>
                  <a:close/>
                </a:path>
              </a:pathLst>
            </a:custGeom>
            <a:solidFill>
              <a:srgbClr val="2E75B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7" name="Freeform 86">
              <a:extLst>
                <a:ext uri="{FF2B5EF4-FFF2-40B4-BE49-F238E27FC236}">
                  <a16:creationId xmlns:a16="http://schemas.microsoft.com/office/drawing/2014/main" id="{A0AA5A33-2763-BF4A-B26C-8F844DD89CF8}"/>
                </a:ext>
              </a:extLst>
            </p:cNvPr>
            <p:cNvSpPr>
              <a:spLocks noChangeAspect="1" noEditPoints="1" noChangeArrowheads="1" noChangeShapeType="1" noTextEdit="1"/>
            </p:cNvSpPr>
            <p:nvPr/>
          </p:nvSpPr>
          <p:spPr bwMode="auto">
            <a:xfrm>
              <a:off x="14001" y="1462"/>
              <a:ext cx="895" cy="821"/>
            </a:xfrm>
            <a:custGeom>
              <a:avLst/>
              <a:gdLst>
                <a:gd name="T0" fmla="*/ 618 w 825"/>
                <a:gd name="T1" fmla="*/ 0 h 757"/>
                <a:gd name="T2" fmla="*/ 205 w 825"/>
                <a:gd name="T3" fmla="*/ 0 h 757"/>
                <a:gd name="T4" fmla="*/ 0 w 825"/>
                <a:gd name="T5" fmla="*/ 377 h 757"/>
                <a:gd name="T6" fmla="*/ 205 w 825"/>
                <a:gd name="T7" fmla="*/ 756 h 757"/>
                <a:gd name="T8" fmla="*/ 618 w 825"/>
                <a:gd name="T9" fmla="*/ 756 h 757"/>
                <a:gd name="T10" fmla="*/ 824 w 825"/>
                <a:gd name="T11" fmla="*/ 377 h 757"/>
                <a:gd name="T12" fmla="*/ 618 w 825"/>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825" h="757">
                  <a:moveTo>
                    <a:pt x="618" y="0"/>
                  </a:moveTo>
                  <a:lnTo>
                    <a:pt x="205" y="0"/>
                  </a:lnTo>
                  <a:lnTo>
                    <a:pt x="0" y="377"/>
                  </a:lnTo>
                  <a:lnTo>
                    <a:pt x="205" y="756"/>
                  </a:lnTo>
                  <a:lnTo>
                    <a:pt x="618" y="756"/>
                  </a:lnTo>
                  <a:lnTo>
                    <a:pt x="824" y="377"/>
                  </a:lnTo>
                  <a:lnTo>
                    <a:pt x="618" y="0"/>
                  </a:lnTo>
                  <a:close/>
                </a:path>
              </a:pathLst>
            </a:custGeom>
            <a:noFill/>
            <a:ln w="1827">
              <a:solidFill>
                <a:srgbClr val="C7C7C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8" name="Rectangle 7">
            <a:extLst>
              <a:ext uri="{FF2B5EF4-FFF2-40B4-BE49-F238E27FC236}">
                <a16:creationId xmlns:a16="http://schemas.microsoft.com/office/drawing/2014/main" id="{F326D577-5460-994F-BE78-61399DB69BCE}"/>
              </a:ext>
            </a:extLst>
          </p:cNvPr>
          <p:cNvSpPr/>
          <p:nvPr/>
        </p:nvSpPr>
        <p:spPr>
          <a:xfrm>
            <a:off x="9829830" y="3041310"/>
            <a:ext cx="457176" cy="215444"/>
          </a:xfrm>
          <a:prstGeom prst="rect">
            <a:avLst/>
          </a:prstGeom>
        </p:spPr>
        <p:txBody>
          <a:bodyPr wrap="none">
            <a:spAutoFit/>
          </a:bodyPr>
          <a:lstStyle/>
          <a:p>
            <a:pPr algn="r" eaLnBrk="0" hangingPunct="0"/>
            <a:r>
              <a:rPr lang="en-US" sz="800" dirty="0">
                <a:latin typeface="Calibri" panose="020F0502020204030204" pitchFamily="34" charset="0"/>
                <a:ea typeface="Times New Roman" panose="02020603050405020304" pitchFamily="18" charset="0"/>
              </a:rPr>
              <a:t>SOLAR</a:t>
            </a:r>
            <a:endParaRPr lang="en-US" sz="5400" dirty="0">
              <a:effectLst/>
              <a:latin typeface="Calibri" panose="020F0502020204030204" pitchFamily="34" charset="0"/>
              <a:ea typeface="Times New Roman" panose="02020603050405020304" pitchFamily="18" charset="0"/>
            </a:endParaRPr>
          </a:p>
        </p:txBody>
      </p:sp>
      <p:sp>
        <p:nvSpPr>
          <p:cNvPr id="94" name="Rectangle 93">
            <a:extLst>
              <a:ext uri="{FF2B5EF4-FFF2-40B4-BE49-F238E27FC236}">
                <a16:creationId xmlns:a16="http://schemas.microsoft.com/office/drawing/2014/main" id="{55B9C1E2-94C7-5C46-8EB8-EF5E4E2FBBBF}"/>
              </a:ext>
            </a:extLst>
          </p:cNvPr>
          <p:cNvSpPr/>
          <p:nvPr/>
        </p:nvSpPr>
        <p:spPr>
          <a:xfrm>
            <a:off x="10168630" y="2931299"/>
            <a:ext cx="524503" cy="369332"/>
          </a:xfrm>
          <a:prstGeom prst="rect">
            <a:avLst/>
          </a:prstGeom>
        </p:spPr>
        <p:txBody>
          <a:bodyPr wrap="none">
            <a:spAutoFit/>
          </a:bodyPr>
          <a:lstStyle/>
          <a:p>
            <a:r>
              <a:rPr lang="en-US" sz="800" dirty="0">
                <a:latin typeface="Calibri" panose="020F0502020204030204" pitchFamily="34" charset="0"/>
                <a:ea typeface="Times New Roman" panose="02020603050405020304" pitchFamily="18" charset="0"/>
              </a:rPr>
              <a:t>OTHER</a:t>
            </a:r>
            <a:r>
              <a:rPr lang="en-US" dirty="0"/>
              <a:t> </a:t>
            </a:r>
          </a:p>
        </p:txBody>
      </p:sp>
      <p:sp>
        <p:nvSpPr>
          <p:cNvPr id="95" name="Rectangle 94">
            <a:extLst>
              <a:ext uri="{FF2B5EF4-FFF2-40B4-BE49-F238E27FC236}">
                <a16:creationId xmlns:a16="http://schemas.microsoft.com/office/drawing/2014/main" id="{2085B53D-2744-334D-9336-7094F6735DF1}"/>
              </a:ext>
            </a:extLst>
          </p:cNvPr>
          <p:cNvSpPr/>
          <p:nvPr/>
        </p:nvSpPr>
        <p:spPr>
          <a:xfrm>
            <a:off x="10566030" y="2917752"/>
            <a:ext cx="482824" cy="369332"/>
          </a:xfrm>
          <a:prstGeom prst="rect">
            <a:avLst/>
          </a:prstGeom>
        </p:spPr>
        <p:txBody>
          <a:bodyPr wrap="none">
            <a:spAutoFit/>
          </a:bodyPr>
          <a:lstStyle/>
          <a:p>
            <a:r>
              <a:rPr lang="en-US" sz="800" dirty="0">
                <a:latin typeface="Calibri" panose="020F0502020204030204" pitchFamily="34" charset="0"/>
                <a:ea typeface="Times New Roman" panose="02020603050405020304" pitchFamily="18" charset="0"/>
              </a:rPr>
              <a:t>WIND</a:t>
            </a:r>
            <a:r>
              <a:rPr lang="en-US" dirty="0"/>
              <a:t> </a:t>
            </a:r>
          </a:p>
        </p:txBody>
      </p:sp>
      <p:sp>
        <p:nvSpPr>
          <p:cNvPr id="96" name="Rectangle 95">
            <a:extLst>
              <a:ext uri="{FF2B5EF4-FFF2-40B4-BE49-F238E27FC236}">
                <a16:creationId xmlns:a16="http://schemas.microsoft.com/office/drawing/2014/main" id="{53B24623-2384-3F40-9E28-794C9F59DD2D}"/>
              </a:ext>
            </a:extLst>
          </p:cNvPr>
          <p:cNvSpPr/>
          <p:nvPr/>
        </p:nvSpPr>
        <p:spPr>
          <a:xfrm>
            <a:off x="10964397" y="2419180"/>
            <a:ext cx="854721" cy="261610"/>
          </a:xfrm>
          <a:prstGeom prst="rect">
            <a:avLst/>
          </a:prstGeom>
        </p:spPr>
        <p:txBody>
          <a:bodyPr wrap="none">
            <a:spAutoFit/>
          </a:bodyPr>
          <a:lstStyle/>
          <a:p>
            <a:r>
              <a:rPr lang="en-US" sz="1100" dirty="0">
                <a:latin typeface="Calibri" panose="020F0502020204030204" pitchFamily="34" charset="0"/>
                <a:ea typeface="Times New Roman" panose="02020603050405020304" pitchFamily="18" charset="0"/>
              </a:rPr>
              <a:t>Energy Out</a:t>
            </a:r>
            <a:r>
              <a:rPr lang="en-US" sz="1100" dirty="0"/>
              <a:t> </a:t>
            </a:r>
          </a:p>
        </p:txBody>
      </p:sp>
      <p:sp>
        <p:nvSpPr>
          <p:cNvPr id="97" name="Rectangle 96">
            <a:extLst>
              <a:ext uri="{FF2B5EF4-FFF2-40B4-BE49-F238E27FC236}">
                <a16:creationId xmlns:a16="http://schemas.microsoft.com/office/drawing/2014/main" id="{60DC69DA-2EFD-414E-AAF7-E743A7102C2F}"/>
              </a:ext>
            </a:extLst>
          </p:cNvPr>
          <p:cNvSpPr/>
          <p:nvPr/>
        </p:nvSpPr>
        <p:spPr>
          <a:xfrm>
            <a:off x="8228779" y="1045729"/>
            <a:ext cx="5051704" cy="261610"/>
          </a:xfrm>
          <a:prstGeom prst="rect">
            <a:avLst/>
          </a:prstGeom>
        </p:spPr>
        <p:txBody>
          <a:bodyPr wrap="none">
            <a:spAutoFit/>
          </a:bodyPr>
          <a:lstStyle/>
          <a:p>
            <a:pPr marL="1951355" marR="2159000" algn="ctr" eaLnBrk="0" hangingPunct="0">
              <a:spcBef>
                <a:spcPts val="0"/>
              </a:spcBef>
              <a:spcAft>
                <a:spcPts val="0"/>
              </a:spcAft>
            </a:pPr>
            <a:r>
              <a:rPr lang="en-US" sz="1100" dirty="0">
                <a:latin typeface="Calibri" panose="020F0502020204030204" pitchFamily="34" charset="0"/>
                <a:ea typeface="Times New Roman" panose="02020603050405020304" pitchFamily="18" charset="0"/>
              </a:rPr>
              <a:t>GENERATOR</a:t>
            </a:r>
            <a:endParaRPr lang="en-US" sz="1100" dirty="0">
              <a:effectLst/>
              <a:latin typeface="Calibri" panose="020F0502020204030204" pitchFamily="34" charset="0"/>
              <a:ea typeface="Times New Roman" panose="02020603050405020304" pitchFamily="18" charset="0"/>
            </a:endParaRPr>
          </a:p>
        </p:txBody>
      </p:sp>
      <p:sp>
        <p:nvSpPr>
          <p:cNvPr id="98" name="Rectangle 97">
            <a:extLst>
              <a:ext uri="{FF2B5EF4-FFF2-40B4-BE49-F238E27FC236}">
                <a16:creationId xmlns:a16="http://schemas.microsoft.com/office/drawing/2014/main" id="{1CDC57D4-761E-0245-99A1-891078685851}"/>
              </a:ext>
            </a:extLst>
          </p:cNvPr>
          <p:cNvSpPr/>
          <p:nvPr/>
        </p:nvSpPr>
        <p:spPr>
          <a:xfrm>
            <a:off x="10171649" y="764771"/>
            <a:ext cx="3563821" cy="196849"/>
          </a:xfrm>
          <a:prstGeom prst="rect">
            <a:avLst/>
          </a:prstGeom>
        </p:spPr>
        <p:txBody>
          <a:bodyPr wrap="square">
            <a:spAutoFit/>
          </a:bodyPr>
          <a:lstStyle/>
          <a:p>
            <a:pPr marR="2818130" algn="r" eaLnBrk="0" hangingPunct="0">
              <a:lnSpc>
                <a:spcPts val="670"/>
              </a:lnSpc>
            </a:pPr>
            <a:r>
              <a:rPr lang="en-US" sz="1100" dirty="0">
                <a:latin typeface="Calibri" panose="020F0502020204030204" pitchFamily="34" charset="0"/>
                <a:ea typeface="Times New Roman" panose="02020603050405020304" pitchFamily="18" charset="0"/>
              </a:rPr>
              <a:t>UTILITY</a:t>
            </a:r>
            <a:endParaRPr lang="en-US" sz="1100" dirty="0">
              <a:effectLst/>
              <a:latin typeface="Calibri" panose="020F0502020204030204" pitchFamily="34" charset="0"/>
              <a:ea typeface="Times New Roman" panose="02020603050405020304" pitchFamily="18" charset="0"/>
            </a:endParaRPr>
          </a:p>
        </p:txBody>
      </p:sp>
      <p:sp>
        <p:nvSpPr>
          <p:cNvPr id="99" name="Rectangle 98">
            <a:extLst>
              <a:ext uri="{FF2B5EF4-FFF2-40B4-BE49-F238E27FC236}">
                <a16:creationId xmlns:a16="http://schemas.microsoft.com/office/drawing/2014/main" id="{75FC875A-3A5A-834D-B54B-1ADDD1CC2629}"/>
              </a:ext>
            </a:extLst>
          </p:cNvPr>
          <p:cNvSpPr/>
          <p:nvPr/>
        </p:nvSpPr>
        <p:spPr>
          <a:xfrm>
            <a:off x="9670985" y="2175762"/>
            <a:ext cx="762419" cy="1646605"/>
          </a:xfrm>
          <a:prstGeom prst="rect">
            <a:avLst/>
          </a:prstGeom>
        </p:spPr>
        <p:txBody>
          <a:bodyPr wrap="square">
            <a:spAutoFit/>
          </a:bodyPr>
          <a:lstStyle/>
          <a:p>
            <a:pPr algn="r" eaLnBrk="0" hangingPunct="0">
              <a:spcBef>
                <a:spcPts val="5"/>
              </a:spcBef>
            </a:pPr>
            <a:r>
              <a:rPr lang="en-US" sz="1100" dirty="0">
                <a:latin typeface="Calibri" panose="020F0502020204030204" pitchFamily="34" charset="0"/>
                <a:ea typeface="Times New Roman" panose="02020603050405020304" pitchFamily="18" charset="0"/>
              </a:rPr>
              <a:t>Storage</a:t>
            </a:r>
          </a:p>
          <a:p>
            <a:pPr eaLnBrk="0" hangingPunct="0"/>
            <a:br>
              <a:rPr lang="en-US" sz="3600" dirty="0">
                <a:latin typeface="Times New Roman" panose="02020603050405020304" pitchFamily="18" charset="0"/>
                <a:ea typeface="Times New Roman" panose="02020603050405020304" pitchFamily="18" charset="0"/>
              </a:rPr>
            </a:br>
            <a:endParaRPr lang="en-US" sz="5400" dirty="0">
              <a:effectLst/>
              <a:latin typeface="Calibri" panose="020F0502020204030204" pitchFamily="34" charset="0"/>
              <a:ea typeface="Times New Roman" panose="02020603050405020304" pitchFamily="18" charset="0"/>
            </a:endParaRPr>
          </a:p>
        </p:txBody>
      </p:sp>
      <p:sp>
        <p:nvSpPr>
          <p:cNvPr id="100" name="Rectangle 99">
            <a:extLst>
              <a:ext uri="{FF2B5EF4-FFF2-40B4-BE49-F238E27FC236}">
                <a16:creationId xmlns:a16="http://schemas.microsoft.com/office/drawing/2014/main" id="{C98B143D-611D-FE49-8A7A-836EE02EB36C}"/>
              </a:ext>
            </a:extLst>
          </p:cNvPr>
          <p:cNvSpPr/>
          <p:nvPr/>
        </p:nvSpPr>
        <p:spPr>
          <a:xfrm>
            <a:off x="9829830" y="1463626"/>
            <a:ext cx="3847578" cy="461665"/>
          </a:xfrm>
          <a:prstGeom prst="rect">
            <a:avLst/>
          </a:prstGeom>
        </p:spPr>
        <p:txBody>
          <a:bodyPr wrap="square">
            <a:spAutoFit/>
          </a:bodyPr>
          <a:lstStyle/>
          <a:p>
            <a:pPr marL="396240" marR="1600835" algn="ctr" eaLnBrk="0" hangingPunct="0">
              <a:spcBef>
                <a:spcPts val="535"/>
              </a:spcBef>
              <a:spcAft>
                <a:spcPts val="0"/>
              </a:spcAft>
            </a:pPr>
            <a:r>
              <a:rPr lang="en-US" sz="800" dirty="0">
                <a:solidFill>
                  <a:srgbClr val="FEFFFF"/>
                </a:solidFill>
                <a:latin typeface="Calibri" panose="020F0502020204030204" pitchFamily="34" charset="0"/>
                <a:ea typeface="Times New Roman" panose="02020603050405020304" pitchFamily="18" charset="0"/>
              </a:rPr>
              <a:t>COMMAND</a:t>
            </a:r>
            <a:endParaRPr lang="en-US" sz="5400" dirty="0">
              <a:latin typeface="Calibri" panose="020F0502020204030204" pitchFamily="34" charset="0"/>
              <a:ea typeface="Times New Roman" panose="02020603050405020304" pitchFamily="18" charset="0"/>
            </a:endParaRPr>
          </a:p>
          <a:p>
            <a:pPr marL="394970" marR="1600835" algn="ctr" eaLnBrk="0" hangingPunct="0">
              <a:spcBef>
                <a:spcPts val="40"/>
              </a:spcBef>
              <a:spcAft>
                <a:spcPts val="0"/>
              </a:spcAft>
            </a:pPr>
            <a:r>
              <a:rPr lang="en-US" sz="800" dirty="0">
                <a:solidFill>
                  <a:srgbClr val="FEFFFF"/>
                </a:solidFill>
                <a:latin typeface="Calibri" panose="020F0502020204030204" pitchFamily="34" charset="0"/>
                <a:ea typeface="Times New Roman" panose="02020603050405020304" pitchFamily="18" charset="0"/>
              </a:rPr>
              <a:t>and</a:t>
            </a:r>
            <a:endParaRPr lang="en-US" sz="5400" dirty="0">
              <a:latin typeface="Calibri" panose="020F0502020204030204" pitchFamily="34" charset="0"/>
              <a:ea typeface="Times New Roman" panose="02020603050405020304" pitchFamily="18" charset="0"/>
            </a:endParaRPr>
          </a:p>
          <a:p>
            <a:pPr marL="396240" marR="1600835" algn="ctr" eaLnBrk="0" hangingPunct="0">
              <a:spcBef>
                <a:spcPts val="35"/>
              </a:spcBef>
              <a:spcAft>
                <a:spcPts val="0"/>
              </a:spcAft>
            </a:pPr>
            <a:r>
              <a:rPr lang="en-US" sz="800" dirty="0">
                <a:solidFill>
                  <a:srgbClr val="FEFFFF"/>
                </a:solidFill>
                <a:latin typeface="Calibri" panose="020F0502020204030204" pitchFamily="34" charset="0"/>
                <a:ea typeface="Times New Roman" panose="02020603050405020304" pitchFamily="18" charset="0"/>
              </a:rPr>
              <a:t>CONTROL</a:t>
            </a:r>
            <a:endParaRPr lang="en-US" sz="5400" dirty="0">
              <a:effectLst/>
              <a:latin typeface="Calibri" panose="020F0502020204030204" pitchFamily="34" charset="0"/>
              <a:ea typeface="Times New Roman" panose="02020603050405020304" pitchFamily="18" charset="0"/>
            </a:endParaRPr>
          </a:p>
        </p:txBody>
      </p:sp>
      <p:sp>
        <p:nvSpPr>
          <p:cNvPr id="101" name="Text Box 80">
            <a:extLst>
              <a:ext uri="{FF2B5EF4-FFF2-40B4-BE49-F238E27FC236}">
                <a16:creationId xmlns:a16="http://schemas.microsoft.com/office/drawing/2014/main" id="{4EFF99E7-0878-174C-AB8B-7CD51E1E053D}"/>
              </a:ext>
            </a:extLst>
          </p:cNvPr>
          <p:cNvSpPr txBox="1">
            <a:spLocks noChangeAspect="1" noEditPoints="1" noChangeArrowheads="1" noChangeShapeType="1" noTextEdit="1"/>
          </p:cNvSpPr>
          <p:nvPr/>
        </p:nvSpPr>
        <p:spPr bwMode="auto">
          <a:xfrm>
            <a:off x="11010212" y="2145617"/>
            <a:ext cx="775970" cy="339090"/>
          </a:xfrm>
          <a:prstGeom prst="rect">
            <a:avLst/>
          </a:prstGeom>
          <a:solidFill>
            <a:srgbClr val="DAE3F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1440" marR="0" eaLnBrk="0" hangingPunct="0">
              <a:spcBef>
                <a:spcPts val="325"/>
              </a:spcBef>
              <a:spcAft>
                <a:spcPts val="0"/>
              </a:spcAft>
            </a:pPr>
            <a:r>
              <a:rPr lang="en-US" sz="1200" dirty="0">
                <a:effectLst/>
                <a:latin typeface="Calibri" panose="020F0502020204030204" pitchFamily="34" charset="0"/>
                <a:ea typeface="Times New Roman" panose="02020603050405020304" pitchFamily="18" charset="0"/>
              </a:rPr>
              <a:t>LOADS</a:t>
            </a:r>
            <a:endParaRPr lang="en-US" sz="2000" dirty="0">
              <a:effectLst/>
              <a:latin typeface="Calibri" panose="020F0502020204030204" pitchFamily="34" charset="0"/>
              <a:ea typeface="Times New Roman" panose="02020603050405020304" pitchFamily="18" charset="0"/>
            </a:endParaRPr>
          </a:p>
        </p:txBody>
      </p:sp>
      <p:sp>
        <p:nvSpPr>
          <p:cNvPr id="102" name="Rectangle 101">
            <a:extLst>
              <a:ext uri="{FF2B5EF4-FFF2-40B4-BE49-F238E27FC236}">
                <a16:creationId xmlns:a16="http://schemas.microsoft.com/office/drawing/2014/main" id="{D8EDF259-C9C0-8C40-BC4D-A9E0050029D4}"/>
              </a:ext>
            </a:extLst>
          </p:cNvPr>
          <p:cNvSpPr/>
          <p:nvPr/>
        </p:nvSpPr>
        <p:spPr>
          <a:xfrm>
            <a:off x="4257636" y="3106810"/>
            <a:ext cx="6096000" cy="710451"/>
          </a:xfrm>
          <a:prstGeom prst="rect">
            <a:avLst/>
          </a:prstGeom>
        </p:spPr>
        <p:txBody>
          <a:bodyPr>
            <a:spAutoFit/>
          </a:bodyPr>
          <a:lstStyle/>
          <a:p>
            <a:pPr marL="1974215" marR="8890" indent="55880" eaLnBrk="0" hangingPunct="0">
              <a:spcBef>
                <a:spcPts val="505"/>
              </a:spcBef>
              <a:spcAft>
                <a:spcPts val="0"/>
              </a:spcAft>
            </a:pPr>
            <a:r>
              <a:rPr lang="en-US" b="1" dirty="0">
                <a:latin typeface="Calibri" panose="020F0502020204030204" pitchFamily="34" charset="0"/>
                <a:ea typeface="Times New Roman" panose="02020603050405020304" pitchFamily="18" charset="0"/>
              </a:rPr>
              <a:t>Intra and Inter-microgrid </a:t>
            </a:r>
          </a:p>
          <a:p>
            <a:pPr marL="1974215" marR="8890" indent="55880" eaLnBrk="0" hangingPunct="0">
              <a:spcBef>
                <a:spcPts val="505"/>
              </a:spcBef>
              <a:spcAft>
                <a:spcPts val="0"/>
              </a:spcAft>
            </a:pPr>
            <a:r>
              <a:rPr lang="en-US" b="1" dirty="0">
                <a:latin typeface="Calibri" panose="020F0502020204030204" pitchFamily="34" charset="0"/>
                <a:ea typeface="Times New Roman" panose="02020603050405020304" pitchFamily="18" charset="0"/>
              </a:rPr>
              <a:t>COMMAND and CONTROL</a:t>
            </a:r>
            <a:endParaRPr lang="en-US" sz="2800" dirty="0">
              <a:effectLst/>
              <a:latin typeface="Calibri" panose="020F0502020204030204" pitchFamily="34" charset="0"/>
              <a:ea typeface="Times New Roman" panose="02020603050405020304" pitchFamily="18" charset="0"/>
            </a:endParaRPr>
          </a:p>
        </p:txBody>
      </p:sp>
      <p:sp>
        <p:nvSpPr>
          <p:cNvPr id="103" name="Rectangle 102">
            <a:extLst>
              <a:ext uri="{FF2B5EF4-FFF2-40B4-BE49-F238E27FC236}">
                <a16:creationId xmlns:a16="http://schemas.microsoft.com/office/drawing/2014/main" id="{7397EDDB-6354-644F-B038-032FCEF4EBC8}"/>
              </a:ext>
            </a:extLst>
          </p:cNvPr>
          <p:cNvSpPr/>
          <p:nvPr/>
        </p:nvSpPr>
        <p:spPr>
          <a:xfrm>
            <a:off x="6020132" y="82780"/>
            <a:ext cx="5115858" cy="1020792"/>
          </a:xfrm>
          <a:prstGeom prst="rect">
            <a:avLst/>
          </a:prstGeom>
        </p:spPr>
        <p:txBody>
          <a:bodyPr wrap="square">
            <a:spAutoFit/>
          </a:bodyPr>
          <a:lstStyle/>
          <a:p>
            <a:pPr marL="66040" marR="0" eaLnBrk="0" hangingPunct="0">
              <a:spcBef>
                <a:spcPts val="460"/>
              </a:spcBef>
              <a:spcAft>
                <a:spcPts val="0"/>
              </a:spcAft>
            </a:pPr>
            <a:r>
              <a:rPr lang="en-US" sz="2400" b="1" dirty="0">
                <a:latin typeface="Calibri Light" panose="020F0302020204030204" pitchFamily="34" charset="0"/>
                <a:ea typeface="Times New Roman" panose="02020603050405020304" pitchFamily="18" charset="0"/>
              </a:rPr>
              <a:t>The Archipelago ™ RAMS Scenario</a:t>
            </a:r>
          </a:p>
          <a:p>
            <a:pPr marL="66040" marR="0" eaLnBrk="0" hangingPunct="0">
              <a:spcBef>
                <a:spcPts val="460"/>
              </a:spcBef>
              <a:spcAft>
                <a:spcPts val="0"/>
              </a:spcAft>
            </a:pPr>
            <a:r>
              <a:rPr lang="en-US" sz="1400" b="1" dirty="0">
                <a:effectLst/>
                <a:latin typeface="Calibri Light" panose="020F0302020204030204" pitchFamily="34" charset="0"/>
                <a:ea typeface="Times New Roman" panose="02020603050405020304" pitchFamily="18" charset="0"/>
              </a:rPr>
              <a:t>(IAN Contact: Chuck </a:t>
            </a:r>
            <a:r>
              <a:rPr lang="en-US" sz="1400" b="1" dirty="0" err="1">
                <a:effectLst/>
                <a:latin typeface="Calibri Light" panose="020F0302020204030204" pitchFamily="34" charset="0"/>
                <a:ea typeface="Times New Roman" panose="02020603050405020304" pitchFamily="18" charset="0"/>
              </a:rPr>
              <a:t>Manto</a:t>
            </a:r>
            <a:r>
              <a:rPr lang="en-US" sz="1400" b="1" dirty="0">
                <a:effectLst/>
                <a:latin typeface="Calibri Light" panose="020F0302020204030204" pitchFamily="34" charset="0"/>
                <a:ea typeface="Times New Roman" panose="02020603050405020304" pitchFamily="18" charset="0"/>
              </a:rPr>
              <a:t>, CEO</a:t>
            </a:r>
          </a:p>
          <a:p>
            <a:pPr marL="66040" marR="0" eaLnBrk="0" hangingPunct="0">
              <a:spcBef>
                <a:spcPts val="460"/>
              </a:spcBef>
              <a:spcAft>
                <a:spcPts val="0"/>
              </a:spcAft>
            </a:pPr>
            <a:r>
              <a:rPr lang="en-US" sz="1400" b="1" dirty="0">
                <a:effectLst/>
                <a:latin typeface="Calibri Light" panose="020F0302020204030204" pitchFamily="34" charset="0"/>
                <a:ea typeface="Times New Roman" panose="02020603050405020304" pitchFamily="18" charset="0"/>
                <a:hlinkClick r:id="rId31"/>
              </a:rPr>
              <a:t>cmanto@stop-EMP.com</a:t>
            </a:r>
            <a:r>
              <a:rPr lang="en-US" sz="1400" b="1" dirty="0">
                <a:latin typeface="Calibri Light" panose="020F0302020204030204" pitchFamily="34" charset="0"/>
                <a:ea typeface="Times New Roman" panose="02020603050405020304" pitchFamily="18" charset="0"/>
              </a:rPr>
              <a:t> (410)-991-1469)</a:t>
            </a:r>
            <a:endParaRPr lang="en-US" sz="14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82101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3909"/>
            <a:ext cx="7288653" cy="692497"/>
          </a:xfrm>
          <a:prstGeom prst="rect">
            <a:avLst/>
          </a:prstGeom>
        </p:spPr>
        <p:txBody>
          <a:bodyPr vert="horz" wrap="square" lIns="0" tIns="15240" rIns="0" bIns="0" rtlCol="0">
            <a:spAutoFit/>
          </a:bodyPr>
          <a:lstStyle/>
          <a:p>
            <a:pPr marL="12700">
              <a:lnSpc>
                <a:spcPct val="100000"/>
              </a:lnSpc>
              <a:spcBef>
                <a:spcPts val="120"/>
              </a:spcBef>
            </a:pPr>
            <a:r>
              <a:rPr spc="40" dirty="0"/>
              <a:t>The </a:t>
            </a:r>
            <a:r>
              <a:rPr spc="25" dirty="0"/>
              <a:t>Archipelago </a:t>
            </a:r>
            <a:r>
              <a:rPr spc="60" dirty="0"/>
              <a:t>™</a:t>
            </a:r>
            <a:r>
              <a:rPr spc="-35" dirty="0"/>
              <a:t> </a:t>
            </a:r>
            <a:r>
              <a:rPr spc="35" dirty="0"/>
              <a:t>Scenario</a:t>
            </a:r>
          </a:p>
        </p:txBody>
      </p:sp>
      <p:sp>
        <p:nvSpPr>
          <p:cNvPr id="3" name="object 3"/>
          <p:cNvSpPr txBox="1"/>
          <p:nvPr/>
        </p:nvSpPr>
        <p:spPr>
          <a:xfrm>
            <a:off x="5035473" y="6320637"/>
            <a:ext cx="3130550" cy="400685"/>
          </a:xfrm>
          <a:prstGeom prst="rect">
            <a:avLst/>
          </a:prstGeom>
        </p:spPr>
        <p:txBody>
          <a:bodyPr vert="horz" wrap="square" lIns="0" tIns="3175" rIns="0" bIns="0" rtlCol="0">
            <a:spAutoFit/>
          </a:bodyPr>
          <a:lstStyle/>
          <a:p>
            <a:pPr marL="12700" marR="5080" indent="360045">
              <a:lnSpc>
                <a:spcPct val="105000"/>
              </a:lnSpc>
              <a:spcBef>
                <a:spcPts val="25"/>
              </a:spcBef>
            </a:pPr>
            <a:r>
              <a:rPr sz="1200" b="1" dirty="0">
                <a:latin typeface="Calibri"/>
                <a:cs typeface="Calibri"/>
              </a:rPr>
              <a:t>Instant Access Networks, LLC (c) 2019  </a:t>
            </a:r>
            <a:r>
              <a:rPr sz="1200" b="1" spc="-5" dirty="0">
                <a:latin typeface="Calibri"/>
                <a:cs typeface="Calibri"/>
              </a:rPr>
              <a:t>Contact</a:t>
            </a:r>
            <a:r>
              <a:rPr sz="1200" b="1" spc="-5" dirty="0">
                <a:latin typeface="Calibri"/>
                <a:cs typeface="Calibri"/>
                <a:hlinkClick r:id="rId2"/>
              </a:rPr>
              <a:t> </a:t>
            </a:r>
            <a:r>
              <a:rPr sz="1200" b="1" spc="-15" dirty="0">
                <a:latin typeface="Calibri"/>
                <a:cs typeface="Calibri"/>
                <a:hlinkClick r:id="rId2"/>
              </a:rPr>
              <a:t>cmanto@stop-EMP.com</a:t>
            </a:r>
            <a:r>
              <a:rPr sz="1200" b="1" spc="-15" dirty="0">
                <a:latin typeface="Calibri"/>
                <a:cs typeface="Calibri"/>
              </a:rPr>
              <a:t> </a:t>
            </a:r>
            <a:r>
              <a:rPr sz="1200" b="1" dirty="0">
                <a:latin typeface="Calibri"/>
                <a:cs typeface="Calibri"/>
              </a:rPr>
              <a:t>(410)</a:t>
            </a:r>
            <a:r>
              <a:rPr sz="1200" b="1" spc="-150" dirty="0">
                <a:latin typeface="Calibri"/>
                <a:cs typeface="Calibri"/>
              </a:rPr>
              <a:t> </a:t>
            </a:r>
            <a:r>
              <a:rPr sz="1200" b="1" spc="-5" dirty="0">
                <a:latin typeface="Calibri"/>
                <a:cs typeface="Calibri"/>
              </a:rPr>
              <a:t>991-1469</a:t>
            </a:r>
            <a:endParaRPr sz="1200">
              <a:latin typeface="Calibri"/>
              <a:cs typeface="Calibri"/>
            </a:endParaRPr>
          </a:p>
        </p:txBody>
      </p:sp>
      <p:sp>
        <p:nvSpPr>
          <p:cNvPr id="4" name="object 4"/>
          <p:cNvSpPr/>
          <p:nvPr/>
        </p:nvSpPr>
        <p:spPr>
          <a:xfrm>
            <a:off x="1758465" y="3198462"/>
            <a:ext cx="4293565" cy="298183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257753" y="3652011"/>
            <a:ext cx="979169" cy="330200"/>
          </a:xfrm>
          <a:prstGeom prst="rect">
            <a:avLst/>
          </a:prstGeom>
        </p:spPr>
        <p:txBody>
          <a:bodyPr vert="horz" wrap="square" lIns="0" tIns="12700" rIns="0" bIns="0" rtlCol="0">
            <a:spAutoFit/>
          </a:bodyPr>
          <a:lstStyle/>
          <a:p>
            <a:pPr marL="12700" marR="5080">
              <a:lnSpc>
                <a:spcPct val="100000"/>
              </a:lnSpc>
              <a:spcBef>
                <a:spcPts val="100"/>
              </a:spcBef>
            </a:pPr>
            <a:r>
              <a:rPr sz="1000" spc="-5" dirty="0">
                <a:latin typeface="Calibri"/>
                <a:cs typeface="Calibri"/>
              </a:rPr>
              <a:t>ISLAND</a:t>
            </a:r>
            <a:r>
              <a:rPr sz="1000" spc="-60" dirty="0">
                <a:latin typeface="Calibri"/>
                <a:cs typeface="Calibri"/>
              </a:rPr>
              <a:t> </a:t>
            </a:r>
            <a:r>
              <a:rPr sz="1000" spc="-5" dirty="0">
                <a:latin typeface="Calibri"/>
                <a:cs typeface="Calibri"/>
              </a:rPr>
              <a:t>MODULAR  MICROGRID</a:t>
            </a:r>
            <a:endParaRPr sz="1000">
              <a:latin typeface="Calibri"/>
              <a:cs typeface="Calibri"/>
            </a:endParaRPr>
          </a:p>
        </p:txBody>
      </p:sp>
      <p:sp>
        <p:nvSpPr>
          <p:cNvPr id="6" name="object 6"/>
          <p:cNvSpPr txBox="1"/>
          <p:nvPr/>
        </p:nvSpPr>
        <p:spPr>
          <a:xfrm>
            <a:off x="2339666" y="5645403"/>
            <a:ext cx="979169" cy="330200"/>
          </a:xfrm>
          <a:prstGeom prst="rect">
            <a:avLst/>
          </a:prstGeom>
        </p:spPr>
        <p:txBody>
          <a:bodyPr vert="horz" wrap="square" lIns="0" tIns="12700" rIns="0" bIns="0" rtlCol="0">
            <a:spAutoFit/>
          </a:bodyPr>
          <a:lstStyle/>
          <a:p>
            <a:pPr marL="12700" marR="5080">
              <a:lnSpc>
                <a:spcPct val="100000"/>
              </a:lnSpc>
              <a:spcBef>
                <a:spcPts val="100"/>
              </a:spcBef>
            </a:pPr>
            <a:r>
              <a:rPr sz="1000" spc="-5" dirty="0">
                <a:latin typeface="Calibri"/>
                <a:cs typeface="Calibri"/>
              </a:rPr>
              <a:t>ISLAND</a:t>
            </a:r>
            <a:r>
              <a:rPr sz="1000" spc="-60" dirty="0">
                <a:latin typeface="Calibri"/>
                <a:cs typeface="Calibri"/>
              </a:rPr>
              <a:t> </a:t>
            </a:r>
            <a:r>
              <a:rPr sz="1000" spc="-5" dirty="0">
                <a:latin typeface="Calibri"/>
                <a:cs typeface="Calibri"/>
              </a:rPr>
              <a:t>MODULAR  MICROGRID</a:t>
            </a:r>
            <a:endParaRPr sz="1000">
              <a:latin typeface="Calibri"/>
              <a:cs typeface="Calibri"/>
            </a:endParaRPr>
          </a:p>
        </p:txBody>
      </p:sp>
      <p:sp>
        <p:nvSpPr>
          <p:cNvPr id="7" name="object 7"/>
          <p:cNvSpPr txBox="1"/>
          <p:nvPr/>
        </p:nvSpPr>
        <p:spPr>
          <a:xfrm>
            <a:off x="4844035" y="4910835"/>
            <a:ext cx="979169" cy="330200"/>
          </a:xfrm>
          <a:prstGeom prst="rect">
            <a:avLst/>
          </a:prstGeom>
        </p:spPr>
        <p:txBody>
          <a:bodyPr vert="horz" wrap="square" lIns="0" tIns="12700" rIns="0" bIns="0" rtlCol="0">
            <a:spAutoFit/>
          </a:bodyPr>
          <a:lstStyle/>
          <a:p>
            <a:pPr marL="12700" marR="5080">
              <a:lnSpc>
                <a:spcPct val="100000"/>
              </a:lnSpc>
              <a:spcBef>
                <a:spcPts val="100"/>
              </a:spcBef>
            </a:pPr>
            <a:r>
              <a:rPr sz="1000" spc="-5" dirty="0">
                <a:latin typeface="Calibri"/>
                <a:cs typeface="Calibri"/>
              </a:rPr>
              <a:t>ISLAND</a:t>
            </a:r>
            <a:r>
              <a:rPr sz="1000" spc="-60" dirty="0">
                <a:latin typeface="Calibri"/>
                <a:cs typeface="Calibri"/>
              </a:rPr>
              <a:t> </a:t>
            </a:r>
            <a:r>
              <a:rPr sz="1000" spc="-5" dirty="0">
                <a:latin typeface="Calibri"/>
                <a:cs typeface="Calibri"/>
              </a:rPr>
              <a:t>MODULAR  MICROGRID</a:t>
            </a:r>
            <a:endParaRPr sz="1000">
              <a:latin typeface="Calibri"/>
              <a:cs typeface="Calibri"/>
            </a:endParaRPr>
          </a:p>
        </p:txBody>
      </p:sp>
      <p:sp>
        <p:nvSpPr>
          <p:cNvPr id="8" name="object 8"/>
          <p:cNvSpPr/>
          <p:nvPr/>
        </p:nvSpPr>
        <p:spPr>
          <a:xfrm>
            <a:off x="4407384" y="3891233"/>
            <a:ext cx="2153285" cy="443230"/>
          </a:xfrm>
          <a:custGeom>
            <a:avLst/>
            <a:gdLst/>
            <a:ahLst/>
            <a:cxnLst/>
            <a:rect l="l" t="t" r="r" b="b"/>
            <a:pathLst>
              <a:path w="2153284" h="443229">
                <a:moveTo>
                  <a:pt x="1860602" y="0"/>
                </a:moveTo>
                <a:lnTo>
                  <a:pt x="1860602" y="110680"/>
                </a:lnTo>
                <a:lnTo>
                  <a:pt x="0" y="110680"/>
                </a:lnTo>
                <a:lnTo>
                  <a:pt x="0" y="332054"/>
                </a:lnTo>
                <a:lnTo>
                  <a:pt x="1860602" y="332054"/>
                </a:lnTo>
                <a:lnTo>
                  <a:pt x="1860602" y="442734"/>
                </a:lnTo>
                <a:lnTo>
                  <a:pt x="2152904" y="221361"/>
                </a:lnTo>
                <a:lnTo>
                  <a:pt x="1860602" y="0"/>
                </a:lnTo>
                <a:close/>
              </a:path>
            </a:pathLst>
          </a:custGeom>
          <a:solidFill>
            <a:srgbClr val="4472C4"/>
          </a:solidFill>
        </p:spPr>
        <p:txBody>
          <a:bodyPr wrap="square" lIns="0" tIns="0" rIns="0" bIns="0" rtlCol="0"/>
          <a:lstStyle/>
          <a:p>
            <a:endParaRPr/>
          </a:p>
        </p:txBody>
      </p:sp>
      <p:sp>
        <p:nvSpPr>
          <p:cNvPr id="9" name="object 9"/>
          <p:cNvSpPr/>
          <p:nvPr/>
        </p:nvSpPr>
        <p:spPr>
          <a:xfrm>
            <a:off x="4930815" y="3891227"/>
            <a:ext cx="1630045" cy="442595"/>
          </a:xfrm>
          <a:custGeom>
            <a:avLst/>
            <a:gdLst/>
            <a:ahLst/>
            <a:cxnLst/>
            <a:rect l="l" t="t" r="r" b="b"/>
            <a:pathLst>
              <a:path w="1630045" h="442595">
                <a:moveTo>
                  <a:pt x="0" y="110629"/>
                </a:moveTo>
                <a:lnTo>
                  <a:pt x="1408396" y="110629"/>
                </a:lnTo>
                <a:lnTo>
                  <a:pt x="1408396" y="0"/>
                </a:lnTo>
                <a:lnTo>
                  <a:pt x="1629654" y="221258"/>
                </a:lnTo>
                <a:lnTo>
                  <a:pt x="1408396" y="442517"/>
                </a:lnTo>
                <a:lnTo>
                  <a:pt x="1408396" y="331887"/>
                </a:lnTo>
                <a:lnTo>
                  <a:pt x="0" y="331887"/>
                </a:lnTo>
                <a:lnTo>
                  <a:pt x="0" y="110629"/>
                </a:lnTo>
                <a:close/>
              </a:path>
            </a:pathLst>
          </a:custGeom>
          <a:ln w="12693">
            <a:solidFill>
              <a:srgbClr val="2F528F"/>
            </a:solidFill>
          </a:ln>
        </p:spPr>
        <p:txBody>
          <a:bodyPr wrap="square" lIns="0" tIns="0" rIns="0" bIns="0" rtlCol="0"/>
          <a:lstStyle/>
          <a:p>
            <a:endParaRPr/>
          </a:p>
        </p:txBody>
      </p:sp>
      <p:sp>
        <p:nvSpPr>
          <p:cNvPr id="10" name="object 10"/>
          <p:cNvSpPr/>
          <p:nvPr/>
        </p:nvSpPr>
        <p:spPr>
          <a:xfrm>
            <a:off x="3223502" y="3444829"/>
            <a:ext cx="1119505" cy="1187450"/>
          </a:xfrm>
          <a:custGeom>
            <a:avLst/>
            <a:gdLst/>
            <a:ahLst/>
            <a:cxnLst/>
            <a:rect l="l" t="t" r="r" b="b"/>
            <a:pathLst>
              <a:path w="1119504" h="1187450">
                <a:moveTo>
                  <a:pt x="0" y="593416"/>
                </a:moveTo>
                <a:lnTo>
                  <a:pt x="1854" y="544747"/>
                </a:lnTo>
                <a:lnTo>
                  <a:pt x="7322" y="497161"/>
                </a:lnTo>
                <a:lnTo>
                  <a:pt x="16258" y="450812"/>
                </a:lnTo>
                <a:lnTo>
                  <a:pt x="28520" y="405851"/>
                </a:lnTo>
                <a:lnTo>
                  <a:pt x="43964" y="362432"/>
                </a:lnTo>
                <a:lnTo>
                  <a:pt x="62444" y="320707"/>
                </a:lnTo>
                <a:lnTo>
                  <a:pt x="83817" y="280830"/>
                </a:lnTo>
                <a:lnTo>
                  <a:pt x="107940" y="242952"/>
                </a:lnTo>
                <a:lnTo>
                  <a:pt x="134668" y="207227"/>
                </a:lnTo>
                <a:lnTo>
                  <a:pt x="163858" y="173807"/>
                </a:lnTo>
                <a:lnTo>
                  <a:pt x="195364" y="142846"/>
                </a:lnTo>
                <a:lnTo>
                  <a:pt x="229044" y="114495"/>
                </a:lnTo>
                <a:lnTo>
                  <a:pt x="264753" y="88907"/>
                </a:lnTo>
                <a:lnTo>
                  <a:pt x="302348" y="66236"/>
                </a:lnTo>
                <a:lnTo>
                  <a:pt x="341684" y="46633"/>
                </a:lnTo>
                <a:lnTo>
                  <a:pt x="382617" y="30252"/>
                </a:lnTo>
                <a:lnTo>
                  <a:pt x="425004" y="17246"/>
                </a:lnTo>
                <a:lnTo>
                  <a:pt x="468701" y="7766"/>
                </a:lnTo>
                <a:lnTo>
                  <a:pt x="513562" y="1967"/>
                </a:lnTo>
                <a:lnTo>
                  <a:pt x="559446" y="0"/>
                </a:lnTo>
                <a:lnTo>
                  <a:pt x="605329" y="1967"/>
                </a:lnTo>
                <a:lnTo>
                  <a:pt x="650191" y="7766"/>
                </a:lnTo>
                <a:lnTo>
                  <a:pt x="693887" y="17246"/>
                </a:lnTo>
                <a:lnTo>
                  <a:pt x="736274" y="30252"/>
                </a:lnTo>
                <a:lnTo>
                  <a:pt x="777208" y="46633"/>
                </a:lnTo>
                <a:lnTo>
                  <a:pt x="816544" y="66236"/>
                </a:lnTo>
                <a:lnTo>
                  <a:pt x="854138" y="88907"/>
                </a:lnTo>
                <a:lnTo>
                  <a:pt x="889848" y="114495"/>
                </a:lnTo>
                <a:lnTo>
                  <a:pt x="923527" y="142846"/>
                </a:lnTo>
                <a:lnTo>
                  <a:pt x="955034" y="173807"/>
                </a:lnTo>
                <a:lnTo>
                  <a:pt x="984223" y="207227"/>
                </a:lnTo>
                <a:lnTo>
                  <a:pt x="1010951" y="242952"/>
                </a:lnTo>
                <a:lnTo>
                  <a:pt x="1035074" y="280830"/>
                </a:lnTo>
                <a:lnTo>
                  <a:pt x="1056448" y="320707"/>
                </a:lnTo>
                <a:lnTo>
                  <a:pt x="1074928" y="362432"/>
                </a:lnTo>
                <a:lnTo>
                  <a:pt x="1090371" y="405851"/>
                </a:lnTo>
                <a:lnTo>
                  <a:pt x="1102633" y="450812"/>
                </a:lnTo>
                <a:lnTo>
                  <a:pt x="1111570" y="497161"/>
                </a:lnTo>
                <a:lnTo>
                  <a:pt x="1117038" y="544747"/>
                </a:lnTo>
                <a:lnTo>
                  <a:pt x="1118892" y="593416"/>
                </a:lnTo>
                <a:lnTo>
                  <a:pt x="1117038" y="642086"/>
                </a:lnTo>
                <a:lnTo>
                  <a:pt x="1111570" y="689672"/>
                </a:lnTo>
                <a:lnTo>
                  <a:pt x="1102633" y="736021"/>
                </a:lnTo>
                <a:lnTo>
                  <a:pt x="1090371" y="780982"/>
                </a:lnTo>
                <a:lnTo>
                  <a:pt x="1074928" y="824401"/>
                </a:lnTo>
                <a:lnTo>
                  <a:pt x="1056448" y="866126"/>
                </a:lnTo>
                <a:lnTo>
                  <a:pt x="1035074" y="906003"/>
                </a:lnTo>
                <a:lnTo>
                  <a:pt x="1010951" y="943881"/>
                </a:lnTo>
                <a:lnTo>
                  <a:pt x="984223" y="979606"/>
                </a:lnTo>
                <a:lnTo>
                  <a:pt x="955034" y="1013026"/>
                </a:lnTo>
                <a:lnTo>
                  <a:pt x="923527" y="1043987"/>
                </a:lnTo>
                <a:lnTo>
                  <a:pt x="889848" y="1072338"/>
                </a:lnTo>
                <a:lnTo>
                  <a:pt x="854138" y="1097926"/>
                </a:lnTo>
                <a:lnTo>
                  <a:pt x="816544" y="1120597"/>
                </a:lnTo>
                <a:lnTo>
                  <a:pt x="777208" y="1140200"/>
                </a:lnTo>
                <a:lnTo>
                  <a:pt x="736274" y="1156581"/>
                </a:lnTo>
                <a:lnTo>
                  <a:pt x="693887" y="1169587"/>
                </a:lnTo>
                <a:lnTo>
                  <a:pt x="650191" y="1179067"/>
                </a:lnTo>
                <a:lnTo>
                  <a:pt x="605329" y="1184866"/>
                </a:lnTo>
                <a:lnTo>
                  <a:pt x="559446" y="1186833"/>
                </a:lnTo>
                <a:lnTo>
                  <a:pt x="513562" y="1184866"/>
                </a:lnTo>
                <a:lnTo>
                  <a:pt x="468701" y="1179067"/>
                </a:lnTo>
                <a:lnTo>
                  <a:pt x="425004" y="1169587"/>
                </a:lnTo>
                <a:lnTo>
                  <a:pt x="382617" y="1156581"/>
                </a:lnTo>
                <a:lnTo>
                  <a:pt x="341684" y="1140200"/>
                </a:lnTo>
                <a:lnTo>
                  <a:pt x="302348" y="1120597"/>
                </a:lnTo>
                <a:lnTo>
                  <a:pt x="264753" y="1097926"/>
                </a:lnTo>
                <a:lnTo>
                  <a:pt x="229044" y="1072338"/>
                </a:lnTo>
                <a:lnTo>
                  <a:pt x="195364" y="1043987"/>
                </a:lnTo>
                <a:lnTo>
                  <a:pt x="163858" y="1013026"/>
                </a:lnTo>
                <a:lnTo>
                  <a:pt x="134668" y="979606"/>
                </a:lnTo>
                <a:lnTo>
                  <a:pt x="107940" y="943881"/>
                </a:lnTo>
                <a:lnTo>
                  <a:pt x="83817" y="906003"/>
                </a:lnTo>
                <a:lnTo>
                  <a:pt x="62444" y="866126"/>
                </a:lnTo>
                <a:lnTo>
                  <a:pt x="43964" y="824401"/>
                </a:lnTo>
                <a:lnTo>
                  <a:pt x="28520" y="780982"/>
                </a:lnTo>
                <a:lnTo>
                  <a:pt x="16258" y="736021"/>
                </a:lnTo>
                <a:lnTo>
                  <a:pt x="7322" y="689672"/>
                </a:lnTo>
                <a:lnTo>
                  <a:pt x="1854" y="642086"/>
                </a:lnTo>
                <a:lnTo>
                  <a:pt x="0" y="593416"/>
                </a:lnTo>
                <a:close/>
              </a:path>
            </a:pathLst>
          </a:custGeom>
          <a:ln w="26927">
            <a:solidFill>
              <a:srgbClr val="2F528F"/>
            </a:solidFill>
          </a:ln>
        </p:spPr>
        <p:txBody>
          <a:bodyPr wrap="square" lIns="0" tIns="0" rIns="0" bIns="0" rtlCol="0"/>
          <a:lstStyle/>
          <a:p>
            <a:endParaRPr/>
          </a:p>
        </p:txBody>
      </p:sp>
      <p:sp>
        <p:nvSpPr>
          <p:cNvPr id="11" name="object 11"/>
          <p:cNvSpPr/>
          <p:nvPr/>
        </p:nvSpPr>
        <p:spPr>
          <a:xfrm>
            <a:off x="6678159" y="3045216"/>
            <a:ext cx="3290623" cy="303019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709590" y="3065435"/>
            <a:ext cx="3228340" cy="2961640"/>
          </a:xfrm>
          <a:custGeom>
            <a:avLst/>
            <a:gdLst/>
            <a:ahLst/>
            <a:cxnLst/>
            <a:rect l="l" t="t" r="r" b="b"/>
            <a:pathLst>
              <a:path w="3228340" h="2961640">
                <a:moveTo>
                  <a:pt x="2420937" y="0"/>
                </a:moveTo>
                <a:lnTo>
                  <a:pt x="806958" y="0"/>
                </a:lnTo>
                <a:lnTo>
                  <a:pt x="0" y="1480654"/>
                </a:lnTo>
                <a:lnTo>
                  <a:pt x="806958" y="2961386"/>
                </a:lnTo>
                <a:lnTo>
                  <a:pt x="2420937" y="2961386"/>
                </a:lnTo>
                <a:lnTo>
                  <a:pt x="3227882" y="1480654"/>
                </a:lnTo>
                <a:lnTo>
                  <a:pt x="2420937" y="0"/>
                </a:lnTo>
                <a:close/>
              </a:path>
            </a:pathLst>
          </a:custGeom>
          <a:solidFill>
            <a:srgbClr val="F1F1F1"/>
          </a:solidFill>
        </p:spPr>
        <p:txBody>
          <a:bodyPr wrap="square" lIns="0" tIns="0" rIns="0" bIns="0" rtlCol="0"/>
          <a:lstStyle/>
          <a:p>
            <a:endParaRPr/>
          </a:p>
        </p:txBody>
      </p:sp>
      <p:sp>
        <p:nvSpPr>
          <p:cNvPr id="13" name="object 13"/>
          <p:cNvSpPr/>
          <p:nvPr/>
        </p:nvSpPr>
        <p:spPr>
          <a:xfrm>
            <a:off x="6709597" y="3065435"/>
            <a:ext cx="3228340" cy="2961640"/>
          </a:xfrm>
          <a:custGeom>
            <a:avLst/>
            <a:gdLst/>
            <a:ahLst/>
            <a:cxnLst/>
            <a:rect l="l" t="t" r="r" b="b"/>
            <a:pathLst>
              <a:path w="3228340" h="2961640">
                <a:moveTo>
                  <a:pt x="2420930" y="0"/>
                </a:moveTo>
                <a:lnTo>
                  <a:pt x="806957" y="0"/>
                </a:lnTo>
                <a:lnTo>
                  <a:pt x="0" y="1480659"/>
                </a:lnTo>
                <a:lnTo>
                  <a:pt x="806957" y="2961387"/>
                </a:lnTo>
                <a:lnTo>
                  <a:pt x="2420930" y="2961387"/>
                </a:lnTo>
                <a:lnTo>
                  <a:pt x="3227881" y="1480659"/>
                </a:lnTo>
                <a:lnTo>
                  <a:pt x="2420930" y="0"/>
                </a:lnTo>
                <a:close/>
              </a:path>
            </a:pathLst>
          </a:custGeom>
          <a:ln w="3175">
            <a:solidFill>
              <a:srgbClr val="C7C7C7"/>
            </a:solidFill>
          </a:ln>
        </p:spPr>
        <p:txBody>
          <a:bodyPr wrap="square" lIns="0" tIns="0" rIns="0" bIns="0" rtlCol="0"/>
          <a:lstStyle/>
          <a:p>
            <a:endParaRPr/>
          </a:p>
        </p:txBody>
      </p:sp>
      <p:sp>
        <p:nvSpPr>
          <p:cNvPr id="14" name="object 14"/>
          <p:cNvSpPr/>
          <p:nvPr/>
        </p:nvSpPr>
        <p:spPr>
          <a:xfrm>
            <a:off x="6561302" y="2943929"/>
            <a:ext cx="3519025" cy="323558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589096" y="2964449"/>
            <a:ext cx="3459479" cy="3173730"/>
          </a:xfrm>
          <a:custGeom>
            <a:avLst/>
            <a:gdLst/>
            <a:ahLst/>
            <a:cxnLst/>
            <a:rect l="l" t="t" r="r" b="b"/>
            <a:pathLst>
              <a:path w="3459479" h="3173729">
                <a:moveTo>
                  <a:pt x="2594406" y="0"/>
                </a:moveTo>
                <a:lnTo>
                  <a:pt x="864781" y="0"/>
                </a:lnTo>
                <a:lnTo>
                  <a:pt x="0" y="1586826"/>
                </a:lnTo>
                <a:lnTo>
                  <a:pt x="864781" y="3173615"/>
                </a:lnTo>
                <a:lnTo>
                  <a:pt x="2594406" y="3173615"/>
                </a:lnTo>
                <a:lnTo>
                  <a:pt x="3459226" y="1586826"/>
                </a:lnTo>
                <a:lnTo>
                  <a:pt x="2594406" y="0"/>
                </a:lnTo>
                <a:close/>
              </a:path>
            </a:pathLst>
          </a:custGeom>
          <a:solidFill>
            <a:srgbClr val="F1F1F1"/>
          </a:solidFill>
        </p:spPr>
        <p:txBody>
          <a:bodyPr wrap="square" lIns="0" tIns="0" rIns="0" bIns="0" rtlCol="0"/>
          <a:lstStyle/>
          <a:p>
            <a:endParaRPr/>
          </a:p>
        </p:txBody>
      </p:sp>
      <p:sp>
        <p:nvSpPr>
          <p:cNvPr id="16" name="object 16"/>
          <p:cNvSpPr/>
          <p:nvPr/>
        </p:nvSpPr>
        <p:spPr>
          <a:xfrm>
            <a:off x="6589093" y="2964449"/>
            <a:ext cx="3459479" cy="3173730"/>
          </a:xfrm>
          <a:custGeom>
            <a:avLst/>
            <a:gdLst/>
            <a:ahLst/>
            <a:cxnLst/>
            <a:rect l="l" t="t" r="r" b="b"/>
            <a:pathLst>
              <a:path w="3459479" h="3173729">
                <a:moveTo>
                  <a:pt x="2594410" y="0"/>
                </a:moveTo>
                <a:lnTo>
                  <a:pt x="864784" y="0"/>
                </a:lnTo>
                <a:lnTo>
                  <a:pt x="0" y="1586823"/>
                </a:lnTo>
                <a:lnTo>
                  <a:pt x="864784" y="3173616"/>
                </a:lnTo>
                <a:lnTo>
                  <a:pt x="2594410" y="3173616"/>
                </a:lnTo>
                <a:lnTo>
                  <a:pt x="3459222" y="1586823"/>
                </a:lnTo>
                <a:lnTo>
                  <a:pt x="2594410" y="0"/>
                </a:lnTo>
                <a:close/>
              </a:path>
            </a:pathLst>
          </a:custGeom>
          <a:ln w="3175">
            <a:solidFill>
              <a:srgbClr val="C7C7C7"/>
            </a:solidFill>
          </a:ln>
        </p:spPr>
        <p:txBody>
          <a:bodyPr wrap="square" lIns="0" tIns="0" rIns="0" bIns="0" rtlCol="0"/>
          <a:lstStyle/>
          <a:p>
            <a:endParaRPr/>
          </a:p>
        </p:txBody>
      </p:sp>
      <p:sp>
        <p:nvSpPr>
          <p:cNvPr id="17" name="object 17"/>
          <p:cNvSpPr/>
          <p:nvPr/>
        </p:nvSpPr>
        <p:spPr>
          <a:xfrm>
            <a:off x="8526483" y="3630089"/>
            <a:ext cx="0" cy="398780"/>
          </a:xfrm>
          <a:custGeom>
            <a:avLst/>
            <a:gdLst/>
            <a:ahLst/>
            <a:cxnLst/>
            <a:rect l="l" t="t" r="r" b="b"/>
            <a:pathLst>
              <a:path h="398779">
                <a:moveTo>
                  <a:pt x="0" y="398168"/>
                </a:moveTo>
                <a:lnTo>
                  <a:pt x="0" y="0"/>
                </a:lnTo>
              </a:path>
            </a:pathLst>
          </a:custGeom>
          <a:ln w="7082">
            <a:solidFill>
              <a:srgbClr val="70AD47"/>
            </a:solidFill>
          </a:ln>
        </p:spPr>
        <p:txBody>
          <a:bodyPr wrap="square" lIns="0" tIns="0" rIns="0" bIns="0" rtlCol="0"/>
          <a:lstStyle/>
          <a:p>
            <a:endParaRPr/>
          </a:p>
        </p:txBody>
      </p:sp>
      <p:sp>
        <p:nvSpPr>
          <p:cNvPr id="18" name="object 18"/>
          <p:cNvSpPr/>
          <p:nvPr/>
        </p:nvSpPr>
        <p:spPr>
          <a:xfrm>
            <a:off x="7857352" y="4136859"/>
            <a:ext cx="1112833" cy="92846"/>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7888440" y="4169606"/>
            <a:ext cx="1052195" cy="0"/>
          </a:xfrm>
          <a:custGeom>
            <a:avLst/>
            <a:gdLst/>
            <a:ahLst/>
            <a:cxnLst/>
            <a:rect l="l" t="t" r="r" b="b"/>
            <a:pathLst>
              <a:path w="1052195">
                <a:moveTo>
                  <a:pt x="0" y="0"/>
                </a:moveTo>
                <a:lnTo>
                  <a:pt x="1051712" y="0"/>
                </a:lnTo>
              </a:path>
            </a:pathLst>
          </a:custGeom>
          <a:ln w="29273">
            <a:solidFill>
              <a:srgbClr val="A8D08D"/>
            </a:solidFill>
          </a:ln>
        </p:spPr>
        <p:txBody>
          <a:bodyPr wrap="square" lIns="0" tIns="0" rIns="0" bIns="0" rtlCol="0"/>
          <a:lstStyle/>
          <a:p>
            <a:endParaRPr/>
          </a:p>
        </p:txBody>
      </p:sp>
      <p:sp>
        <p:nvSpPr>
          <p:cNvPr id="20" name="object 20"/>
          <p:cNvSpPr/>
          <p:nvPr/>
        </p:nvSpPr>
        <p:spPr>
          <a:xfrm>
            <a:off x="7888444" y="4154971"/>
            <a:ext cx="1052195" cy="29845"/>
          </a:xfrm>
          <a:custGeom>
            <a:avLst/>
            <a:gdLst/>
            <a:ahLst/>
            <a:cxnLst/>
            <a:rect l="l" t="t" r="r" b="b"/>
            <a:pathLst>
              <a:path w="1052195" h="29845">
                <a:moveTo>
                  <a:pt x="0" y="29268"/>
                </a:moveTo>
                <a:lnTo>
                  <a:pt x="1051713" y="29268"/>
                </a:lnTo>
                <a:lnTo>
                  <a:pt x="1051713" y="0"/>
                </a:lnTo>
                <a:lnTo>
                  <a:pt x="0" y="0"/>
                </a:lnTo>
                <a:lnTo>
                  <a:pt x="0" y="29268"/>
                </a:lnTo>
                <a:close/>
              </a:path>
            </a:pathLst>
          </a:custGeom>
          <a:ln w="3175">
            <a:solidFill>
              <a:srgbClr val="C7C7C7"/>
            </a:solidFill>
          </a:ln>
        </p:spPr>
        <p:txBody>
          <a:bodyPr wrap="square" lIns="0" tIns="0" rIns="0" bIns="0" rtlCol="0"/>
          <a:lstStyle/>
          <a:p>
            <a:endParaRPr/>
          </a:p>
        </p:txBody>
      </p:sp>
      <p:sp>
        <p:nvSpPr>
          <p:cNvPr id="21" name="object 21"/>
          <p:cNvSpPr/>
          <p:nvPr/>
        </p:nvSpPr>
        <p:spPr>
          <a:xfrm>
            <a:off x="7857352" y="3878016"/>
            <a:ext cx="257616" cy="244775"/>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7888444" y="3899055"/>
            <a:ext cx="193040" cy="177165"/>
          </a:xfrm>
          <a:custGeom>
            <a:avLst/>
            <a:gdLst/>
            <a:ahLst/>
            <a:cxnLst/>
            <a:rect l="l" t="t" r="r" b="b"/>
            <a:pathLst>
              <a:path w="193040" h="177164">
                <a:moveTo>
                  <a:pt x="96253" y="0"/>
                </a:moveTo>
                <a:lnTo>
                  <a:pt x="0" y="176695"/>
                </a:lnTo>
                <a:lnTo>
                  <a:pt x="192493" y="176695"/>
                </a:lnTo>
                <a:lnTo>
                  <a:pt x="96253" y="0"/>
                </a:lnTo>
                <a:close/>
              </a:path>
            </a:pathLst>
          </a:custGeom>
          <a:solidFill>
            <a:srgbClr val="70AD47"/>
          </a:solidFill>
        </p:spPr>
        <p:txBody>
          <a:bodyPr wrap="square" lIns="0" tIns="0" rIns="0" bIns="0" rtlCol="0"/>
          <a:lstStyle/>
          <a:p>
            <a:endParaRPr/>
          </a:p>
        </p:txBody>
      </p:sp>
      <p:sp>
        <p:nvSpPr>
          <p:cNvPr id="23" name="object 23"/>
          <p:cNvSpPr/>
          <p:nvPr/>
        </p:nvSpPr>
        <p:spPr>
          <a:xfrm>
            <a:off x="7888444" y="3899062"/>
            <a:ext cx="193040" cy="177165"/>
          </a:xfrm>
          <a:custGeom>
            <a:avLst/>
            <a:gdLst/>
            <a:ahLst/>
            <a:cxnLst/>
            <a:rect l="l" t="t" r="r" b="b"/>
            <a:pathLst>
              <a:path w="193040" h="177164">
                <a:moveTo>
                  <a:pt x="192495" y="176688"/>
                </a:moveTo>
                <a:lnTo>
                  <a:pt x="96247" y="0"/>
                </a:lnTo>
                <a:lnTo>
                  <a:pt x="0" y="176688"/>
                </a:lnTo>
                <a:lnTo>
                  <a:pt x="192495" y="176688"/>
                </a:lnTo>
                <a:close/>
              </a:path>
            </a:pathLst>
          </a:custGeom>
          <a:ln w="3175">
            <a:solidFill>
              <a:srgbClr val="C7C7C7"/>
            </a:solidFill>
          </a:ln>
        </p:spPr>
        <p:txBody>
          <a:bodyPr wrap="square" lIns="0" tIns="0" rIns="0" bIns="0" rtlCol="0"/>
          <a:lstStyle/>
          <a:p>
            <a:endParaRPr/>
          </a:p>
        </p:txBody>
      </p:sp>
      <p:sp>
        <p:nvSpPr>
          <p:cNvPr id="24" name="object 24"/>
          <p:cNvSpPr/>
          <p:nvPr/>
        </p:nvSpPr>
        <p:spPr>
          <a:xfrm>
            <a:off x="7857352" y="3968048"/>
            <a:ext cx="257616" cy="244775"/>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7888444" y="3988343"/>
            <a:ext cx="193040" cy="177165"/>
          </a:xfrm>
          <a:custGeom>
            <a:avLst/>
            <a:gdLst/>
            <a:ahLst/>
            <a:cxnLst/>
            <a:rect l="l" t="t" r="r" b="b"/>
            <a:pathLst>
              <a:path w="193040" h="177164">
                <a:moveTo>
                  <a:pt x="192493" y="0"/>
                </a:moveTo>
                <a:lnTo>
                  <a:pt x="0" y="0"/>
                </a:lnTo>
                <a:lnTo>
                  <a:pt x="96253" y="176771"/>
                </a:lnTo>
                <a:lnTo>
                  <a:pt x="192493" y="0"/>
                </a:lnTo>
                <a:close/>
              </a:path>
            </a:pathLst>
          </a:custGeom>
          <a:solidFill>
            <a:srgbClr val="70AD47"/>
          </a:solidFill>
        </p:spPr>
        <p:txBody>
          <a:bodyPr wrap="square" lIns="0" tIns="0" rIns="0" bIns="0" rtlCol="0"/>
          <a:lstStyle/>
          <a:p>
            <a:endParaRPr/>
          </a:p>
        </p:txBody>
      </p:sp>
      <p:sp>
        <p:nvSpPr>
          <p:cNvPr id="26" name="object 26"/>
          <p:cNvSpPr/>
          <p:nvPr/>
        </p:nvSpPr>
        <p:spPr>
          <a:xfrm>
            <a:off x="7888444" y="3988344"/>
            <a:ext cx="193040" cy="177165"/>
          </a:xfrm>
          <a:custGeom>
            <a:avLst/>
            <a:gdLst/>
            <a:ahLst/>
            <a:cxnLst/>
            <a:rect l="l" t="t" r="r" b="b"/>
            <a:pathLst>
              <a:path w="193040" h="177164">
                <a:moveTo>
                  <a:pt x="0" y="0"/>
                </a:moveTo>
                <a:lnTo>
                  <a:pt x="96247" y="176763"/>
                </a:lnTo>
                <a:lnTo>
                  <a:pt x="192495" y="0"/>
                </a:lnTo>
                <a:lnTo>
                  <a:pt x="0" y="0"/>
                </a:lnTo>
                <a:close/>
              </a:path>
            </a:pathLst>
          </a:custGeom>
          <a:ln w="3175">
            <a:solidFill>
              <a:srgbClr val="C7C7C7"/>
            </a:solidFill>
          </a:ln>
        </p:spPr>
        <p:txBody>
          <a:bodyPr wrap="square" lIns="0" tIns="0" rIns="0" bIns="0" rtlCol="0"/>
          <a:lstStyle/>
          <a:p>
            <a:endParaRPr/>
          </a:p>
        </p:txBody>
      </p:sp>
      <p:sp>
        <p:nvSpPr>
          <p:cNvPr id="27" name="object 27"/>
          <p:cNvSpPr/>
          <p:nvPr/>
        </p:nvSpPr>
        <p:spPr>
          <a:xfrm>
            <a:off x="8176054" y="4170622"/>
            <a:ext cx="257616" cy="244775"/>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8205592" y="4189476"/>
            <a:ext cx="194325" cy="178594"/>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p:nvPr/>
        </p:nvSpPr>
        <p:spPr>
          <a:xfrm>
            <a:off x="7704424" y="5867827"/>
            <a:ext cx="252729" cy="133985"/>
          </a:xfrm>
          <a:prstGeom prst="rect">
            <a:avLst/>
          </a:prstGeom>
        </p:spPr>
        <p:txBody>
          <a:bodyPr vert="horz" wrap="square" lIns="0" tIns="13970" rIns="0" bIns="0" rtlCol="0">
            <a:spAutoFit/>
          </a:bodyPr>
          <a:lstStyle/>
          <a:p>
            <a:pPr marL="12700">
              <a:lnSpc>
                <a:spcPct val="100000"/>
              </a:lnSpc>
              <a:spcBef>
                <a:spcPts val="110"/>
              </a:spcBef>
            </a:pPr>
            <a:r>
              <a:rPr sz="700" spc="-35" dirty="0">
                <a:latin typeface="Calibri"/>
                <a:cs typeface="Calibri"/>
              </a:rPr>
              <a:t>S</a:t>
            </a:r>
            <a:r>
              <a:rPr sz="700" spc="-5" dirty="0">
                <a:latin typeface="Calibri"/>
                <a:cs typeface="Calibri"/>
              </a:rPr>
              <a:t>OL</a:t>
            </a:r>
            <a:r>
              <a:rPr sz="700" spc="-35" dirty="0">
                <a:latin typeface="Calibri"/>
                <a:cs typeface="Calibri"/>
              </a:rPr>
              <a:t>A</a:t>
            </a:r>
            <a:r>
              <a:rPr sz="700" spc="-20" dirty="0">
                <a:latin typeface="Calibri"/>
                <a:cs typeface="Calibri"/>
              </a:rPr>
              <a:t>R</a:t>
            </a:r>
            <a:endParaRPr sz="700">
              <a:latin typeface="Calibri"/>
              <a:cs typeface="Calibri"/>
            </a:endParaRPr>
          </a:p>
        </p:txBody>
      </p:sp>
      <p:sp>
        <p:nvSpPr>
          <p:cNvPr id="30" name="object 30"/>
          <p:cNvSpPr/>
          <p:nvPr/>
        </p:nvSpPr>
        <p:spPr>
          <a:xfrm>
            <a:off x="7984691" y="2836678"/>
            <a:ext cx="0" cy="1062990"/>
          </a:xfrm>
          <a:custGeom>
            <a:avLst/>
            <a:gdLst/>
            <a:ahLst/>
            <a:cxnLst/>
            <a:rect l="l" t="t" r="r" b="b"/>
            <a:pathLst>
              <a:path h="1062989">
                <a:moveTo>
                  <a:pt x="0" y="1062383"/>
                </a:moveTo>
                <a:lnTo>
                  <a:pt x="0" y="0"/>
                </a:lnTo>
              </a:path>
            </a:pathLst>
          </a:custGeom>
          <a:ln w="7082">
            <a:solidFill>
              <a:srgbClr val="70AD47"/>
            </a:solidFill>
          </a:ln>
        </p:spPr>
        <p:txBody>
          <a:bodyPr wrap="square" lIns="0" tIns="0" rIns="0" bIns="0" rtlCol="0"/>
          <a:lstStyle/>
          <a:p>
            <a:endParaRPr/>
          </a:p>
        </p:txBody>
      </p:sp>
      <p:sp>
        <p:nvSpPr>
          <p:cNvPr id="31" name="object 31"/>
          <p:cNvSpPr txBox="1"/>
          <p:nvPr/>
        </p:nvSpPr>
        <p:spPr>
          <a:xfrm>
            <a:off x="7840403" y="4576986"/>
            <a:ext cx="290830" cy="133985"/>
          </a:xfrm>
          <a:prstGeom prst="rect">
            <a:avLst/>
          </a:prstGeom>
        </p:spPr>
        <p:txBody>
          <a:bodyPr vert="horz" wrap="square" lIns="0" tIns="13335" rIns="0" bIns="0" rtlCol="0">
            <a:spAutoFit/>
          </a:bodyPr>
          <a:lstStyle/>
          <a:p>
            <a:pPr marL="12700">
              <a:lnSpc>
                <a:spcPct val="100000"/>
              </a:lnSpc>
              <a:spcBef>
                <a:spcPts val="105"/>
              </a:spcBef>
            </a:pPr>
            <a:r>
              <a:rPr sz="700" spc="-20" dirty="0">
                <a:latin typeface="Calibri"/>
                <a:cs typeface="Calibri"/>
              </a:rPr>
              <a:t>Storage</a:t>
            </a:r>
            <a:endParaRPr sz="700">
              <a:latin typeface="Calibri"/>
              <a:cs typeface="Calibri"/>
            </a:endParaRPr>
          </a:p>
        </p:txBody>
      </p:sp>
      <p:sp>
        <p:nvSpPr>
          <p:cNvPr id="32" name="object 32"/>
          <p:cNvSpPr/>
          <p:nvPr/>
        </p:nvSpPr>
        <p:spPr>
          <a:xfrm>
            <a:off x="8081853" y="4229630"/>
            <a:ext cx="10795" cy="25400"/>
          </a:xfrm>
          <a:custGeom>
            <a:avLst/>
            <a:gdLst/>
            <a:ahLst/>
            <a:cxnLst/>
            <a:rect l="l" t="t" r="r" b="b"/>
            <a:pathLst>
              <a:path w="10795" h="25400">
                <a:moveTo>
                  <a:pt x="10629" y="0"/>
                </a:moveTo>
                <a:lnTo>
                  <a:pt x="0" y="0"/>
                </a:lnTo>
                <a:lnTo>
                  <a:pt x="0" y="25209"/>
                </a:lnTo>
                <a:lnTo>
                  <a:pt x="10629" y="25209"/>
                </a:lnTo>
                <a:lnTo>
                  <a:pt x="10629" y="0"/>
                </a:lnTo>
                <a:close/>
              </a:path>
            </a:pathLst>
          </a:custGeom>
          <a:solidFill>
            <a:srgbClr val="538135"/>
          </a:solidFill>
        </p:spPr>
        <p:txBody>
          <a:bodyPr wrap="square" lIns="0" tIns="0" rIns="0" bIns="0" rtlCol="0"/>
          <a:lstStyle/>
          <a:p>
            <a:endParaRPr/>
          </a:p>
        </p:txBody>
      </p:sp>
      <p:sp>
        <p:nvSpPr>
          <p:cNvPr id="33" name="object 33"/>
          <p:cNvSpPr/>
          <p:nvPr/>
        </p:nvSpPr>
        <p:spPr>
          <a:xfrm>
            <a:off x="8057990" y="4218454"/>
            <a:ext cx="59055" cy="11430"/>
          </a:xfrm>
          <a:custGeom>
            <a:avLst/>
            <a:gdLst/>
            <a:ahLst/>
            <a:cxnLst/>
            <a:rect l="l" t="t" r="r" b="b"/>
            <a:pathLst>
              <a:path w="59054" h="11429">
                <a:moveTo>
                  <a:pt x="58432" y="0"/>
                </a:moveTo>
                <a:lnTo>
                  <a:pt x="0" y="0"/>
                </a:lnTo>
                <a:lnTo>
                  <a:pt x="0" y="11176"/>
                </a:lnTo>
                <a:lnTo>
                  <a:pt x="58432" y="11176"/>
                </a:lnTo>
                <a:lnTo>
                  <a:pt x="58432" y="0"/>
                </a:lnTo>
                <a:close/>
              </a:path>
            </a:pathLst>
          </a:custGeom>
          <a:solidFill>
            <a:srgbClr val="538135"/>
          </a:solidFill>
        </p:spPr>
        <p:txBody>
          <a:bodyPr wrap="square" lIns="0" tIns="0" rIns="0" bIns="0" rtlCol="0"/>
          <a:lstStyle/>
          <a:p>
            <a:endParaRPr/>
          </a:p>
        </p:txBody>
      </p:sp>
      <p:sp>
        <p:nvSpPr>
          <p:cNvPr id="34" name="object 34"/>
          <p:cNvSpPr/>
          <p:nvPr/>
        </p:nvSpPr>
        <p:spPr>
          <a:xfrm>
            <a:off x="8081853" y="4193169"/>
            <a:ext cx="10795" cy="25400"/>
          </a:xfrm>
          <a:custGeom>
            <a:avLst/>
            <a:gdLst/>
            <a:ahLst/>
            <a:cxnLst/>
            <a:rect l="l" t="t" r="r" b="b"/>
            <a:pathLst>
              <a:path w="10795" h="25400">
                <a:moveTo>
                  <a:pt x="10629" y="0"/>
                </a:moveTo>
                <a:lnTo>
                  <a:pt x="0" y="0"/>
                </a:lnTo>
                <a:lnTo>
                  <a:pt x="0" y="25285"/>
                </a:lnTo>
                <a:lnTo>
                  <a:pt x="10629" y="25285"/>
                </a:lnTo>
                <a:lnTo>
                  <a:pt x="10629" y="0"/>
                </a:lnTo>
                <a:close/>
              </a:path>
            </a:pathLst>
          </a:custGeom>
          <a:solidFill>
            <a:srgbClr val="538135"/>
          </a:solidFill>
        </p:spPr>
        <p:txBody>
          <a:bodyPr wrap="square" lIns="0" tIns="0" rIns="0" bIns="0" rtlCol="0"/>
          <a:lstStyle/>
          <a:p>
            <a:endParaRPr/>
          </a:p>
        </p:txBody>
      </p:sp>
      <p:sp>
        <p:nvSpPr>
          <p:cNvPr id="35" name="object 35"/>
          <p:cNvSpPr/>
          <p:nvPr/>
        </p:nvSpPr>
        <p:spPr>
          <a:xfrm>
            <a:off x="8076545" y="4474664"/>
            <a:ext cx="10795" cy="56515"/>
          </a:xfrm>
          <a:custGeom>
            <a:avLst/>
            <a:gdLst/>
            <a:ahLst/>
            <a:cxnLst/>
            <a:rect l="l" t="t" r="r" b="b"/>
            <a:pathLst>
              <a:path w="10795" h="56514">
                <a:moveTo>
                  <a:pt x="10629" y="0"/>
                </a:moveTo>
                <a:lnTo>
                  <a:pt x="0" y="0"/>
                </a:lnTo>
                <a:lnTo>
                  <a:pt x="0" y="56045"/>
                </a:lnTo>
                <a:lnTo>
                  <a:pt x="10629" y="56045"/>
                </a:lnTo>
                <a:lnTo>
                  <a:pt x="10629" y="0"/>
                </a:lnTo>
                <a:close/>
              </a:path>
            </a:pathLst>
          </a:custGeom>
          <a:solidFill>
            <a:srgbClr val="538135"/>
          </a:solidFill>
        </p:spPr>
        <p:txBody>
          <a:bodyPr wrap="square" lIns="0" tIns="0" rIns="0" bIns="0" rtlCol="0"/>
          <a:lstStyle/>
          <a:p>
            <a:endParaRPr/>
          </a:p>
        </p:txBody>
      </p:sp>
      <p:sp>
        <p:nvSpPr>
          <p:cNvPr id="36" name="object 36"/>
          <p:cNvSpPr/>
          <p:nvPr/>
        </p:nvSpPr>
        <p:spPr>
          <a:xfrm>
            <a:off x="7890710" y="4418172"/>
            <a:ext cx="186055" cy="0"/>
          </a:xfrm>
          <a:custGeom>
            <a:avLst/>
            <a:gdLst/>
            <a:ahLst/>
            <a:cxnLst/>
            <a:rect l="l" t="t" r="r" b="b"/>
            <a:pathLst>
              <a:path w="186054">
                <a:moveTo>
                  <a:pt x="0" y="0"/>
                </a:moveTo>
                <a:lnTo>
                  <a:pt x="185902" y="0"/>
                </a:lnTo>
              </a:path>
            </a:pathLst>
          </a:custGeom>
          <a:ln w="22504">
            <a:solidFill>
              <a:srgbClr val="538135"/>
            </a:solidFill>
          </a:ln>
        </p:spPr>
        <p:txBody>
          <a:bodyPr wrap="square" lIns="0" tIns="0" rIns="0" bIns="0" rtlCol="0"/>
          <a:lstStyle/>
          <a:p>
            <a:endParaRPr/>
          </a:p>
        </p:txBody>
      </p:sp>
      <p:sp>
        <p:nvSpPr>
          <p:cNvPr id="37" name="object 37"/>
          <p:cNvSpPr/>
          <p:nvPr/>
        </p:nvSpPr>
        <p:spPr>
          <a:xfrm>
            <a:off x="7890710" y="4339394"/>
            <a:ext cx="186055" cy="0"/>
          </a:xfrm>
          <a:custGeom>
            <a:avLst/>
            <a:gdLst/>
            <a:ahLst/>
            <a:cxnLst/>
            <a:rect l="l" t="t" r="r" b="b"/>
            <a:pathLst>
              <a:path w="186054">
                <a:moveTo>
                  <a:pt x="0" y="0"/>
                </a:moveTo>
                <a:lnTo>
                  <a:pt x="185902" y="0"/>
                </a:lnTo>
              </a:path>
            </a:pathLst>
          </a:custGeom>
          <a:ln w="22504">
            <a:solidFill>
              <a:srgbClr val="538135"/>
            </a:solidFill>
          </a:ln>
        </p:spPr>
        <p:txBody>
          <a:bodyPr wrap="square" lIns="0" tIns="0" rIns="0" bIns="0" rtlCol="0"/>
          <a:lstStyle/>
          <a:p>
            <a:endParaRPr/>
          </a:p>
        </p:txBody>
      </p:sp>
      <p:sp>
        <p:nvSpPr>
          <p:cNvPr id="38" name="object 38"/>
          <p:cNvSpPr/>
          <p:nvPr/>
        </p:nvSpPr>
        <p:spPr>
          <a:xfrm>
            <a:off x="7983629" y="4418174"/>
            <a:ext cx="0" cy="84455"/>
          </a:xfrm>
          <a:custGeom>
            <a:avLst/>
            <a:gdLst/>
            <a:ahLst/>
            <a:cxnLst/>
            <a:rect l="l" t="t" r="r" b="b"/>
            <a:pathLst>
              <a:path h="84454">
                <a:moveTo>
                  <a:pt x="0" y="84405"/>
                </a:moveTo>
                <a:lnTo>
                  <a:pt x="0" y="0"/>
                </a:lnTo>
              </a:path>
            </a:pathLst>
          </a:custGeom>
          <a:ln w="10623">
            <a:solidFill>
              <a:srgbClr val="538135"/>
            </a:solidFill>
          </a:ln>
        </p:spPr>
        <p:txBody>
          <a:bodyPr wrap="square" lIns="0" tIns="0" rIns="0" bIns="0" rtlCol="0"/>
          <a:lstStyle/>
          <a:p>
            <a:endParaRPr/>
          </a:p>
        </p:txBody>
      </p:sp>
      <p:sp>
        <p:nvSpPr>
          <p:cNvPr id="39" name="object 39"/>
          <p:cNvSpPr/>
          <p:nvPr/>
        </p:nvSpPr>
        <p:spPr>
          <a:xfrm>
            <a:off x="7850837" y="4378785"/>
            <a:ext cx="266065" cy="0"/>
          </a:xfrm>
          <a:custGeom>
            <a:avLst/>
            <a:gdLst/>
            <a:ahLst/>
            <a:cxnLst/>
            <a:rect l="l" t="t" r="r" b="b"/>
            <a:pathLst>
              <a:path w="266065">
                <a:moveTo>
                  <a:pt x="265584" y="0"/>
                </a:moveTo>
                <a:lnTo>
                  <a:pt x="0" y="0"/>
                </a:lnTo>
              </a:path>
            </a:pathLst>
          </a:custGeom>
          <a:ln w="11254">
            <a:solidFill>
              <a:srgbClr val="538135"/>
            </a:solidFill>
          </a:ln>
        </p:spPr>
        <p:txBody>
          <a:bodyPr wrap="square" lIns="0" tIns="0" rIns="0" bIns="0" rtlCol="0"/>
          <a:lstStyle/>
          <a:p>
            <a:endParaRPr/>
          </a:p>
        </p:txBody>
      </p:sp>
      <p:sp>
        <p:nvSpPr>
          <p:cNvPr id="40" name="object 40"/>
          <p:cNvSpPr/>
          <p:nvPr/>
        </p:nvSpPr>
        <p:spPr>
          <a:xfrm>
            <a:off x="7850837" y="4300006"/>
            <a:ext cx="266065" cy="0"/>
          </a:xfrm>
          <a:custGeom>
            <a:avLst/>
            <a:gdLst/>
            <a:ahLst/>
            <a:cxnLst/>
            <a:rect l="l" t="t" r="r" b="b"/>
            <a:pathLst>
              <a:path w="266065">
                <a:moveTo>
                  <a:pt x="265584" y="0"/>
                </a:moveTo>
                <a:lnTo>
                  <a:pt x="0" y="0"/>
                </a:lnTo>
              </a:path>
            </a:pathLst>
          </a:custGeom>
          <a:ln w="11254">
            <a:solidFill>
              <a:srgbClr val="538135"/>
            </a:solidFill>
          </a:ln>
        </p:spPr>
        <p:txBody>
          <a:bodyPr wrap="square" lIns="0" tIns="0" rIns="0" bIns="0" rtlCol="0"/>
          <a:lstStyle/>
          <a:p>
            <a:endParaRPr/>
          </a:p>
        </p:txBody>
      </p:sp>
      <p:sp>
        <p:nvSpPr>
          <p:cNvPr id="41" name="object 41"/>
          <p:cNvSpPr/>
          <p:nvPr/>
        </p:nvSpPr>
        <p:spPr>
          <a:xfrm>
            <a:off x="7983629" y="4221228"/>
            <a:ext cx="0" cy="79375"/>
          </a:xfrm>
          <a:custGeom>
            <a:avLst/>
            <a:gdLst/>
            <a:ahLst/>
            <a:cxnLst/>
            <a:rect l="l" t="t" r="r" b="b"/>
            <a:pathLst>
              <a:path h="79375">
                <a:moveTo>
                  <a:pt x="0" y="78778"/>
                </a:moveTo>
                <a:lnTo>
                  <a:pt x="0" y="0"/>
                </a:lnTo>
              </a:path>
            </a:pathLst>
          </a:custGeom>
          <a:ln w="10623">
            <a:solidFill>
              <a:srgbClr val="538135"/>
            </a:solidFill>
          </a:ln>
        </p:spPr>
        <p:txBody>
          <a:bodyPr wrap="square" lIns="0" tIns="0" rIns="0" bIns="0" rtlCol="0"/>
          <a:lstStyle/>
          <a:p>
            <a:endParaRPr/>
          </a:p>
        </p:txBody>
      </p:sp>
      <p:sp>
        <p:nvSpPr>
          <p:cNvPr id="42" name="object 42"/>
          <p:cNvSpPr/>
          <p:nvPr/>
        </p:nvSpPr>
        <p:spPr>
          <a:xfrm>
            <a:off x="7983629" y="4184239"/>
            <a:ext cx="635" cy="37465"/>
          </a:xfrm>
          <a:custGeom>
            <a:avLst/>
            <a:gdLst/>
            <a:ahLst/>
            <a:cxnLst/>
            <a:rect l="l" t="t" r="r" b="b"/>
            <a:pathLst>
              <a:path w="634" h="37464">
                <a:moveTo>
                  <a:pt x="212" y="-3541"/>
                </a:moveTo>
                <a:lnTo>
                  <a:pt x="212" y="40529"/>
                </a:lnTo>
              </a:path>
            </a:pathLst>
          </a:custGeom>
          <a:ln w="7507">
            <a:solidFill>
              <a:srgbClr val="70AD47"/>
            </a:solidFill>
          </a:ln>
        </p:spPr>
        <p:txBody>
          <a:bodyPr wrap="square" lIns="0" tIns="0" rIns="0" bIns="0" rtlCol="0"/>
          <a:lstStyle/>
          <a:p>
            <a:endParaRPr/>
          </a:p>
        </p:txBody>
      </p:sp>
      <p:sp>
        <p:nvSpPr>
          <p:cNvPr id="43" name="object 43"/>
          <p:cNvSpPr/>
          <p:nvPr/>
        </p:nvSpPr>
        <p:spPr>
          <a:xfrm>
            <a:off x="8366495" y="3315875"/>
            <a:ext cx="339036" cy="361027"/>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8637390" y="5456436"/>
            <a:ext cx="354844" cy="362893"/>
          </a:xfrm>
          <a:prstGeom prst="rect">
            <a:avLst/>
          </a:prstGeom>
          <a:blipFill>
            <a:blip r:embed="rId12" cstate="print"/>
            <a:stretch>
              <a:fillRect/>
            </a:stretch>
          </a:blipFill>
        </p:spPr>
        <p:txBody>
          <a:bodyPr wrap="square" lIns="0" tIns="0" rIns="0" bIns="0" rtlCol="0"/>
          <a:lstStyle/>
          <a:p>
            <a:endParaRPr/>
          </a:p>
        </p:txBody>
      </p:sp>
      <p:sp>
        <p:nvSpPr>
          <p:cNvPr id="45" name="object 45"/>
          <p:cNvSpPr/>
          <p:nvPr/>
        </p:nvSpPr>
        <p:spPr>
          <a:xfrm>
            <a:off x="7653388" y="5458297"/>
            <a:ext cx="351339" cy="361033"/>
          </a:xfrm>
          <a:prstGeom prst="rect">
            <a:avLst/>
          </a:prstGeom>
          <a:blipFill>
            <a:blip r:embed="rId13" cstate="print"/>
            <a:stretch>
              <a:fillRect/>
            </a:stretch>
          </a:blipFill>
        </p:spPr>
        <p:txBody>
          <a:bodyPr wrap="square" lIns="0" tIns="0" rIns="0" bIns="0" rtlCol="0"/>
          <a:lstStyle/>
          <a:p>
            <a:endParaRPr/>
          </a:p>
        </p:txBody>
      </p:sp>
      <p:sp>
        <p:nvSpPr>
          <p:cNvPr id="46" name="object 46"/>
          <p:cNvSpPr txBox="1"/>
          <p:nvPr/>
        </p:nvSpPr>
        <p:spPr>
          <a:xfrm>
            <a:off x="8177872" y="5867827"/>
            <a:ext cx="262890" cy="133985"/>
          </a:xfrm>
          <a:prstGeom prst="rect">
            <a:avLst/>
          </a:prstGeom>
        </p:spPr>
        <p:txBody>
          <a:bodyPr vert="horz" wrap="square" lIns="0" tIns="13970" rIns="0" bIns="0" rtlCol="0">
            <a:spAutoFit/>
          </a:bodyPr>
          <a:lstStyle/>
          <a:p>
            <a:pPr marL="12700">
              <a:lnSpc>
                <a:spcPct val="100000"/>
              </a:lnSpc>
              <a:spcBef>
                <a:spcPts val="110"/>
              </a:spcBef>
            </a:pPr>
            <a:r>
              <a:rPr sz="700" spc="-5" dirty="0">
                <a:latin typeface="Calibri"/>
                <a:cs typeface="Calibri"/>
              </a:rPr>
              <a:t>O</a:t>
            </a:r>
            <a:r>
              <a:rPr sz="700" spc="-50" dirty="0">
                <a:latin typeface="Calibri"/>
                <a:cs typeface="Calibri"/>
              </a:rPr>
              <a:t>T</a:t>
            </a:r>
            <a:r>
              <a:rPr sz="700" spc="-25" dirty="0">
                <a:latin typeface="Calibri"/>
                <a:cs typeface="Calibri"/>
              </a:rPr>
              <a:t>H</a:t>
            </a:r>
            <a:r>
              <a:rPr sz="700" spc="-10" dirty="0">
                <a:latin typeface="Calibri"/>
                <a:cs typeface="Calibri"/>
              </a:rPr>
              <a:t>E</a:t>
            </a:r>
            <a:r>
              <a:rPr sz="700" spc="-20" dirty="0">
                <a:latin typeface="Calibri"/>
                <a:cs typeface="Calibri"/>
              </a:rPr>
              <a:t>R</a:t>
            </a:r>
            <a:endParaRPr sz="700">
              <a:latin typeface="Calibri"/>
              <a:cs typeface="Calibri"/>
            </a:endParaRPr>
          </a:p>
        </p:txBody>
      </p:sp>
      <p:sp>
        <p:nvSpPr>
          <p:cNvPr id="47" name="object 47"/>
          <p:cNvSpPr txBox="1"/>
          <p:nvPr/>
        </p:nvSpPr>
        <p:spPr>
          <a:xfrm>
            <a:off x="8676109" y="5867827"/>
            <a:ext cx="231775" cy="133985"/>
          </a:xfrm>
          <a:prstGeom prst="rect">
            <a:avLst/>
          </a:prstGeom>
        </p:spPr>
        <p:txBody>
          <a:bodyPr vert="horz" wrap="square" lIns="0" tIns="13970" rIns="0" bIns="0" rtlCol="0">
            <a:spAutoFit/>
          </a:bodyPr>
          <a:lstStyle/>
          <a:p>
            <a:pPr marL="12700">
              <a:lnSpc>
                <a:spcPct val="100000"/>
              </a:lnSpc>
              <a:spcBef>
                <a:spcPts val="110"/>
              </a:spcBef>
            </a:pPr>
            <a:r>
              <a:rPr sz="700" spc="-45" dirty="0">
                <a:latin typeface="Calibri"/>
                <a:cs typeface="Calibri"/>
              </a:rPr>
              <a:t>W</a:t>
            </a:r>
            <a:r>
              <a:rPr sz="700" spc="-10" dirty="0">
                <a:latin typeface="Calibri"/>
                <a:cs typeface="Calibri"/>
              </a:rPr>
              <a:t>I</a:t>
            </a:r>
            <a:r>
              <a:rPr sz="700" dirty="0">
                <a:latin typeface="Calibri"/>
                <a:cs typeface="Calibri"/>
              </a:rPr>
              <a:t>N</a:t>
            </a:r>
            <a:r>
              <a:rPr sz="700" spc="-20" dirty="0">
                <a:latin typeface="Calibri"/>
                <a:cs typeface="Calibri"/>
              </a:rPr>
              <a:t>D</a:t>
            </a:r>
            <a:endParaRPr sz="700">
              <a:latin typeface="Calibri"/>
              <a:cs typeface="Calibri"/>
            </a:endParaRPr>
          </a:p>
        </p:txBody>
      </p:sp>
      <p:sp>
        <p:nvSpPr>
          <p:cNvPr id="48" name="object 48"/>
          <p:cNvSpPr txBox="1"/>
          <p:nvPr/>
        </p:nvSpPr>
        <p:spPr>
          <a:xfrm>
            <a:off x="8309956" y="3132527"/>
            <a:ext cx="454025" cy="133985"/>
          </a:xfrm>
          <a:prstGeom prst="rect">
            <a:avLst/>
          </a:prstGeom>
        </p:spPr>
        <p:txBody>
          <a:bodyPr vert="horz" wrap="square" lIns="0" tIns="13970" rIns="0" bIns="0" rtlCol="0">
            <a:spAutoFit/>
          </a:bodyPr>
          <a:lstStyle/>
          <a:p>
            <a:pPr marL="12700">
              <a:lnSpc>
                <a:spcPct val="100000"/>
              </a:lnSpc>
              <a:spcBef>
                <a:spcPts val="110"/>
              </a:spcBef>
            </a:pPr>
            <a:r>
              <a:rPr sz="700" spc="-25" dirty="0">
                <a:latin typeface="Calibri"/>
                <a:cs typeface="Calibri"/>
              </a:rPr>
              <a:t>GENERATOR</a:t>
            </a:r>
            <a:endParaRPr sz="700">
              <a:latin typeface="Calibri"/>
              <a:cs typeface="Calibri"/>
            </a:endParaRPr>
          </a:p>
        </p:txBody>
      </p:sp>
      <p:sp>
        <p:nvSpPr>
          <p:cNvPr id="49" name="object 49"/>
          <p:cNvSpPr/>
          <p:nvPr/>
        </p:nvSpPr>
        <p:spPr>
          <a:xfrm>
            <a:off x="8302755" y="4308184"/>
            <a:ext cx="0" cy="1155065"/>
          </a:xfrm>
          <a:custGeom>
            <a:avLst/>
            <a:gdLst/>
            <a:ahLst/>
            <a:cxnLst/>
            <a:rect l="l" t="t" r="r" b="b"/>
            <a:pathLst>
              <a:path h="1155064">
                <a:moveTo>
                  <a:pt x="0" y="1154637"/>
                </a:moveTo>
                <a:lnTo>
                  <a:pt x="0" y="0"/>
                </a:lnTo>
              </a:path>
            </a:pathLst>
          </a:custGeom>
          <a:ln w="7082">
            <a:solidFill>
              <a:srgbClr val="70AD47"/>
            </a:solidFill>
          </a:ln>
        </p:spPr>
        <p:txBody>
          <a:bodyPr wrap="square" lIns="0" tIns="0" rIns="0" bIns="0" rtlCol="0"/>
          <a:lstStyle/>
          <a:p>
            <a:endParaRPr/>
          </a:p>
        </p:txBody>
      </p:sp>
      <p:sp>
        <p:nvSpPr>
          <p:cNvPr id="50" name="object 50"/>
          <p:cNvSpPr/>
          <p:nvPr/>
        </p:nvSpPr>
        <p:spPr>
          <a:xfrm>
            <a:off x="7814293" y="5390750"/>
            <a:ext cx="988060" cy="0"/>
          </a:xfrm>
          <a:custGeom>
            <a:avLst/>
            <a:gdLst/>
            <a:ahLst/>
            <a:cxnLst/>
            <a:rect l="l" t="t" r="r" b="b"/>
            <a:pathLst>
              <a:path w="988059">
                <a:moveTo>
                  <a:pt x="987973" y="0"/>
                </a:moveTo>
                <a:lnTo>
                  <a:pt x="0" y="0"/>
                </a:lnTo>
              </a:path>
            </a:pathLst>
          </a:custGeom>
          <a:ln w="7502">
            <a:solidFill>
              <a:srgbClr val="70AD47"/>
            </a:solidFill>
          </a:ln>
        </p:spPr>
        <p:txBody>
          <a:bodyPr wrap="square" lIns="0" tIns="0" rIns="0" bIns="0" rtlCol="0"/>
          <a:lstStyle/>
          <a:p>
            <a:endParaRPr/>
          </a:p>
        </p:txBody>
      </p:sp>
      <p:sp>
        <p:nvSpPr>
          <p:cNvPr id="51" name="object 51"/>
          <p:cNvSpPr/>
          <p:nvPr/>
        </p:nvSpPr>
        <p:spPr>
          <a:xfrm>
            <a:off x="7806360" y="5386699"/>
            <a:ext cx="0" cy="71755"/>
          </a:xfrm>
          <a:custGeom>
            <a:avLst/>
            <a:gdLst/>
            <a:ahLst/>
            <a:cxnLst/>
            <a:rect l="l" t="t" r="r" b="b"/>
            <a:pathLst>
              <a:path h="71754">
                <a:moveTo>
                  <a:pt x="0" y="71598"/>
                </a:moveTo>
                <a:lnTo>
                  <a:pt x="0" y="0"/>
                </a:lnTo>
              </a:path>
            </a:pathLst>
          </a:custGeom>
          <a:ln w="7082">
            <a:solidFill>
              <a:srgbClr val="70AD47"/>
            </a:solidFill>
          </a:ln>
        </p:spPr>
        <p:txBody>
          <a:bodyPr wrap="square" lIns="0" tIns="0" rIns="0" bIns="0" rtlCol="0"/>
          <a:lstStyle/>
          <a:p>
            <a:endParaRPr/>
          </a:p>
        </p:txBody>
      </p:sp>
      <p:sp>
        <p:nvSpPr>
          <p:cNvPr id="52" name="object 52"/>
          <p:cNvSpPr/>
          <p:nvPr/>
        </p:nvSpPr>
        <p:spPr>
          <a:xfrm>
            <a:off x="8802266" y="5384823"/>
            <a:ext cx="0" cy="71755"/>
          </a:xfrm>
          <a:custGeom>
            <a:avLst/>
            <a:gdLst/>
            <a:ahLst/>
            <a:cxnLst/>
            <a:rect l="l" t="t" r="r" b="b"/>
            <a:pathLst>
              <a:path h="71754">
                <a:moveTo>
                  <a:pt x="0" y="71613"/>
                </a:moveTo>
                <a:lnTo>
                  <a:pt x="0" y="0"/>
                </a:lnTo>
              </a:path>
            </a:pathLst>
          </a:custGeom>
          <a:ln w="7082">
            <a:solidFill>
              <a:srgbClr val="70AD47"/>
            </a:solidFill>
          </a:ln>
        </p:spPr>
        <p:txBody>
          <a:bodyPr wrap="square" lIns="0" tIns="0" rIns="0" bIns="0" rtlCol="0"/>
          <a:lstStyle/>
          <a:p>
            <a:endParaRPr/>
          </a:p>
        </p:txBody>
      </p:sp>
      <p:sp>
        <p:nvSpPr>
          <p:cNvPr id="53" name="object 53"/>
          <p:cNvSpPr/>
          <p:nvPr/>
        </p:nvSpPr>
        <p:spPr>
          <a:xfrm>
            <a:off x="8399144" y="3951168"/>
            <a:ext cx="257616" cy="244775"/>
          </a:xfrm>
          <a:prstGeom prst="rect">
            <a:avLst/>
          </a:prstGeom>
          <a:blipFill>
            <a:blip r:embed="rId14" cstate="print"/>
            <a:stretch>
              <a:fillRect/>
            </a:stretch>
          </a:blipFill>
        </p:spPr>
        <p:txBody>
          <a:bodyPr wrap="square" lIns="0" tIns="0" rIns="0" bIns="0" rtlCol="0"/>
          <a:lstStyle/>
          <a:p>
            <a:endParaRPr/>
          </a:p>
        </p:txBody>
      </p:sp>
      <p:sp>
        <p:nvSpPr>
          <p:cNvPr id="54" name="object 54"/>
          <p:cNvSpPr/>
          <p:nvPr/>
        </p:nvSpPr>
        <p:spPr>
          <a:xfrm>
            <a:off x="8429320" y="3968446"/>
            <a:ext cx="194325" cy="178594"/>
          </a:xfrm>
          <a:prstGeom prst="rect">
            <a:avLst/>
          </a:prstGeom>
          <a:blipFill>
            <a:blip r:embed="rId15" cstate="print"/>
            <a:stretch>
              <a:fillRect/>
            </a:stretch>
          </a:blipFill>
        </p:spPr>
        <p:txBody>
          <a:bodyPr wrap="square" lIns="0" tIns="0" rIns="0" bIns="0" rtlCol="0"/>
          <a:lstStyle/>
          <a:p>
            <a:endParaRPr/>
          </a:p>
        </p:txBody>
      </p:sp>
      <p:sp>
        <p:nvSpPr>
          <p:cNvPr id="55" name="object 55"/>
          <p:cNvSpPr txBox="1"/>
          <p:nvPr/>
        </p:nvSpPr>
        <p:spPr>
          <a:xfrm>
            <a:off x="929916" y="809244"/>
            <a:ext cx="9947275" cy="2420663"/>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Inde</a:t>
            </a:r>
            <a:r>
              <a:rPr sz="2000" spc="-5" dirty="0">
                <a:latin typeface="Calibri"/>
                <a:cs typeface="Calibri"/>
              </a:rPr>
              <a:t>pendent </a:t>
            </a:r>
            <a:r>
              <a:rPr sz="2000" spc="-10" dirty="0">
                <a:latin typeface="Calibri"/>
                <a:cs typeface="Calibri"/>
              </a:rPr>
              <a:t>EM-protected </a:t>
            </a:r>
            <a:r>
              <a:rPr lang="en-US" sz="2000" spc="-10" dirty="0">
                <a:latin typeface="Calibri"/>
                <a:cs typeface="Calibri"/>
              </a:rPr>
              <a:t>Resilient Adaptive </a:t>
            </a:r>
            <a:r>
              <a:rPr lang="en-US" sz="2000" spc="-5" dirty="0">
                <a:latin typeface="Calibri"/>
                <a:cs typeface="Calibri"/>
              </a:rPr>
              <a:t>Modular-M</a:t>
            </a:r>
            <a:r>
              <a:rPr sz="2000" spc="-5" dirty="0">
                <a:latin typeface="Calibri"/>
                <a:cs typeface="Calibri"/>
              </a:rPr>
              <a:t>icrogrid</a:t>
            </a:r>
            <a:r>
              <a:rPr lang="en-US" sz="2000" spc="-5" dirty="0">
                <a:latin typeface="Calibri"/>
                <a:cs typeface="Calibri"/>
              </a:rPr>
              <a:t> Systems</a:t>
            </a:r>
            <a:r>
              <a:rPr sz="2000" spc="-5" dirty="0">
                <a:latin typeface="Calibri"/>
                <a:cs typeface="Calibri"/>
              </a:rPr>
              <a:t> </a:t>
            </a:r>
            <a:r>
              <a:rPr lang="en-US" sz="2000" spc="-5" dirty="0">
                <a:latin typeface="Calibri"/>
                <a:cs typeface="Calibri"/>
              </a:rPr>
              <a:t>(RAMS)™ </a:t>
            </a:r>
            <a:r>
              <a:rPr sz="2000" spc="-10" dirty="0">
                <a:latin typeface="Calibri"/>
                <a:cs typeface="Calibri"/>
              </a:rPr>
              <a:t>are deployed </a:t>
            </a:r>
            <a:r>
              <a:rPr sz="2000" spc="-5" dirty="0">
                <a:latin typeface="Calibri"/>
                <a:cs typeface="Calibri"/>
              </a:rPr>
              <a:t>and </a:t>
            </a:r>
            <a:r>
              <a:rPr sz="2000" spc="-10" dirty="0">
                <a:latin typeface="Calibri"/>
                <a:cs typeface="Calibri"/>
              </a:rPr>
              <a:t>rely </a:t>
            </a:r>
            <a:r>
              <a:rPr sz="2000" spc="-5" dirty="0">
                <a:latin typeface="Calibri"/>
                <a:cs typeface="Calibri"/>
              </a:rPr>
              <a:t>on local </a:t>
            </a:r>
            <a:r>
              <a:rPr sz="2000" spc="-10" dirty="0">
                <a:latin typeface="Calibri"/>
                <a:cs typeface="Calibri"/>
              </a:rPr>
              <a:t>operational  </a:t>
            </a:r>
            <a:r>
              <a:rPr sz="2000" spc="-5" dirty="0">
                <a:latin typeface="Calibri"/>
                <a:cs typeface="Calibri"/>
              </a:rPr>
              <a:t>inputs </a:t>
            </a:r>
            <a:r>
              <a:rPr sz="2000" spc="-15" dirty="0">
                <a:latin typeface="Calibri"/>
                <a:cs typeface="Calibri"/>
              </a:rPr>
              <a:t>for </a:t>
            </a:r>
            <a:r>
              <a:rPr sz="2000" spc="-5" dirty="0">
                <a:latin typeface="Calibri"/>
                <a:cs typeface="Calibri"/>
              </a:rPr>
              <a:t>island-mode </a:t>
            </a:r>
            <a:r>
              <a:rPr sz="2000" spc="-10" dirty="0">
                <a:latin typeface="Calibri"/>
                <a:cs typeface="Calibri"/>
              </a:rPr>
              <a:t>operation. </a:t>
            </a:r>
            <a:r>
              <a:rPr sz="2000" dirty="0">
                <a:latin typeface="Calibri"/>
                <a:cs typeface="Calibri"/>
              </a:rPr>
              <a:t>A </a:t>
            </a:r>
            <a:r>
              <a:rPr sz="2000" spc="-10" dirty="0">
                <a:latin typeface="Calibri"/>
                <a:cs typeface="Calibri"/>
              </a:rPr>
              <a:t>protected </a:t>
            </a:r>
            <a:r>
              <a:rPr sz="2000" spc="-15" dirty="0">
                <a:latin typeface="Calibri"/>
                <a:cs typeface="Calibri"/>
              </a:rPr>
              <a:t>out-of-band </a:t>
            </a:r>
            <a:r>
              <a:rPr sz="2000" spc="-5" dirty="0">
                <a:latin typeface="Calibri"/>
                <a:cs typeface="Calibri"/>
              </a:rPr>
              <a:t>(OoB) management </a:t>
            </a:r>
            <a:r>
              <a:rPr sz="2000" spc="-10" dirty="0">
                <a:latin typeface="Calibri"/>
                <a:cs typeface="Calibri"/>
              </a:rPr>
              <a:t>network </a:t>
            </a:r>
            <a:r>
              <a:rPr sz="2000" spc="-5" dirty="0">
                <a:latin typeface="Calibri"/>
                <a:cs typeface="Calibri"/>
              </a:rPr>
              <a:t>within  the microgrid can </a:t>
            </a:r>
            <a:r>
              <a:rPr sz="2000" dirty="0">
                <a:latin typeface="Calibri"/>
                <a:cs typeface="Calibri"/>
              </a:rPr>
              <a:t>also </a:t>
            </a:r>
            <a:r>
              <a:rPr sz="2000" spc="-5" dirty="0">
                <a:latin typeface="Calibri"/>
                <a:cs typeface="Calibri"/>
              </a:rPr>
              <a:t>connect the islands </a:t>
            </a:r>
            <a:r>
              <a:rPr sz="2000" spc="-10" dirty="0">
                <a:latin typeface="Calibri"/>
                <a:cs typeface="Calibri"/>
              </a:rPr>
              <a:t>to </a:t>
            </a:r>
            <a:r>
              <a:rPr sz="2000" spc="-15" dirty="0">
                <a:latin typeface="Calibri"/>
                <a:cs typeface="Calibri"/>
              </a:rPr>
              <a:t>form </a:t>
            </a:r>
            <a:r>
              <a:rPr sz="2000" dirty="0">
                <a:latin typeface="Calibri"/>
                <a:cs typeface="Calibri"/>
              </a:rPr>
              <a:t>an </a:t>
            </a:r>
            <a:r>
              <a:rPr sz="2000" spc="-10" dirty="0">
                <a:latin typeface="Calibri"/>
                <a:cs typeface="Calibri"/>
              </a:rPr>
              <a:t>Archipelago </a:t>
            </a:r>
            <a:r>
              <a:rPr sz="2000" spc="-15" dirty="0">
                <a:latin typeface="Calibri"/>
                <a:cs typeface="Calibri"/>
              </a:rPr>
              <a:t>for </a:t>
            </a:r>
            <a:r>
              <a:rPr sz="2000" spc="-10" dirty="0">
                <a:latin typeface="Calibri"/>
                <a:cs typeface="Calibri"/>
              </a:rPr>
              <a:t>coordinated operation </a:t>
            </a:r>
            <a:r>
              <a:rPr sz="2000" spc="-5" dirty="0">
                <a:latin typeface="Calibri"/>
                <a:cs typeface="Calibri"/>
              </a:rPr>
              <a:t>and  situational </a:t>
            </a:r>
            <a:r>
              <a:rPr sz="2000" spc="-10" dirty="0">
                <a:latin typeface="Calibri"/>
                <a:cs typeface="Calibri"/>
              </a:rPr>
              <a:t>awareness. </a:t>
            </a:r>
            <a:r>
              <a:rPr sz="2000" spc="-5" dirty="0">
                <a:latin typeface="Calibri"/>
                <a:cs typeface="Calibri"/>
              </a:rPr>
              <a:t>This maintains command and </a:t>
            </a:r>
            <a:r>
              <a:rPr sz="2000" spc="-15" dirty="0">
                <a:latin typeface="Calibri"/>
                <a:cs typeface="Calibri"/>
              </a:rPr>
              <a:t>control </a:t>
            </a:r>
            <a:r>
              <a:rPr sz="2000" spc="-5" dirty="0">
                <a:latin typeface="Calibri"/>
                <a:cs typeface="Calibri"/>
              </a:rPr>
              <a:t>and </a:t>
            </a:r>
            <a:r>
              <a:rPr sz="2000" spc="-10" dirty="0">
                <a:latin typeface="Calibri"/>
                <a:cs typeface="Calibri"/>
              </a:rPr>
              <a:t>facilitates </a:t>
            </a:r>
            <a:r>
              <a:rPr sz="2000" spc="-15" dirty="0">
                <a:latin typeface="Calibri"/>
                <a:cs typeface="Calibri"/>
              </a:rPr>
              <a:t>restoration </a:t>
            </a:r>
            <a:r>
              <a:rPr sz="2000" spc="-5" dirty="0">
                <a:latin typeface="Calibri"/>
                <a:cs typeface="Calibri"/>
              </a:rPr>
              <a:t>of the  </a:t>
            </a:r>
            <a:r>
              <a:rPr sz="2000" spc="-10" dirty="0">
                <a:latin typeface="Calibri"/>
                <a:cs typeface="Calibri"/>
              </a:rPr>
              <a:t>larger </a:t>
            </a:r>
            <a:r>
              <a:rPr sz="2000" spc="-5" dirty="0">
                <a:latin typeface="Calibri"/>
                <a:cs typeface="Calibri"/>
              </a:rPr>
              <a:t>grid and</a:t>
            </a:r>
            <a:r>
              <a:rPr sz="2000" dirty="0">
                <a:latin typeface="Calibri"/>
                <a:cs typeface="Calibri"/>
              </a:rPr>
              <a:t> </a:t>
            </a:r>
            <a:r>
              <a:rPr sz="2000" spc="-10" dirty="0">
                <a:latin typeface="Calibri"/>
                <a:cs typeface="Calibri"/>
              </a:rPr>
              <a:t>infrastructure.</a:t>
            </a:r>
            <a:endParaRPr sz="2000" dirty="0">
              <a:latin typeface="Calibri"/>
              <a:cs typeface="Calibri"/>
            </a:endParaRPr>
          </a:p>
          <a:p>
            <a:pPr>
              <a:lnSpc>
                <a:spcPct val="100000"/>
              </a:lnSpc>
            </a:pPr>
            <a:endParaRPr sz="800" dirty="0">
              <a:latin typeface="Times New Roman"/>
              <a:cs typeface="Times New Roman"/>
            </a:endParaRPr>
          </a:p>
          <a:p>
            <a:pPr>
              <a:lnSpc>
                <a:spcPct val="100000"/>
              </a:lnSpc>
              <a:spcBef>
                <a:spcPts val="10"/>
              </a:spcBef>
            </a:pPr>
            <a:endParaRPr sz="650" dirty="0">
              <a:latin typeface="Times New Roman"/>
              <a:cs typeface="Times New Roman"/>
            </a:endParaRPr>
          </a:p>
          <a:p>
            <a:pPr marL="1908175" marR="6099810" indent="55880">
              <a:lnSpc>
                <a:spcPct val="101400"/>
              </a:lnSpc>
              <a:spcBef>
                <a:spcPts val="5"/>
              </a:spcBef>
            </a:pPr>
            <a:r>
              <a:rPr sz="1400" b="1" spc="-10" dirty="0">
                <a:latin typeface="Calibri"/>
                <a:cs typeface="Calibri"/>
              </a:rPr>
              <a:t>Intra </a:t>
            </a:r>
            <a:r>
              <a:rPr sz="1400" b="1" spc="-5" dirty="0">
                <a:latin typeface="Calibri"/>
                <a:cs typeface="Calibri"/>
              </a:rPr>
              <a:t>and </a:t>
            </a:r>
            <a:r>
              <a:rPr sz="1400" b="1" spc="-10" dirty="0">
                <a:latin typeface="Calibri"/>
                <a:cs typeface="Calibri"/>
              </a:rPr>
              <a:t>Inter-microgrid</a:t>
            </a:r>
            <a:endParaRPr lang="en-US" sz="1400" dirty="0">
              <a:cs typeface="Calibri"/>
            </a:endParaRPr>
          </a:p>
          <a:p>
            <a:pPr marL="1908175" marR="6099810" indent="55880">
              <a:lnSpc>
                <a:spcPct val="101400"/>
              </a:lnSpc>
              <a:spcBef>
                <a:spcPts val="5"/>
              </a:spcBef>
            </a:pPr>
            <a:r>
              <a:rPr sz="1400" b="1" spc="-10" dirty="0">
                <a:latin typeface="Calibri"/>
                <a:cs typeface="Calibri"/>
              </a:rPr>
              <a:t> </a:t>
            </a:r>
            <a:r>
              <a:rPr sz="1400" b="1" spc="-5" dirty="0">
                <a:latin typeface="Calibri"/>
                <a:cs typeface="Calibri"/>
              </a:rPr>
              <a:t>COMMAND and</a:t>
            </a:r>
            <a:r>
              <a:rPr sz="1400" b="1" spc="-50" dirty="0">
                <a:latin typeface="Calibri"/>
                <a:cs typeface="Calibri"/>
              </a:rPr>
              <a:t> </a:t>
            </a:r>
            <a:r>
              <a:rPr sz="1400" b="1" spc="-10" dirty="0">
                <a:latin typeface="Calibri"/>
                <a:cs typeface="Calibri"/>
              </a:rPr>
              <a:t>CONTROL</a:t>
            </a:r>
            <a:endParaRPr sz="1400" dirty="0">
              <a:latin typeface="Calibri"/>
              <a:cs typeface="Calibri"/>
            </a:endParaRPr>
          </a:p>
        </p:txBody>
      </p:sp>
      <p:sp>
        <p:nvSpPr>
          <p:cNvPr id="56" name="object 56"/>
          <p:cNvSpPr/>
          <p:nvPr/>
        </p:nvSpPr>
        <p:spPr>
          <a:xfrm>
            <a:off x="8659416" y="4170622"/>
            <a:ext cx="257616" cy="244775"/>
          </a:xfrm>
          <a:prstGeom prst="rect">
            <a:avLst/>
          </a:prstGeom>
          <a:blipFill>
            <a:blip r:embed="rId16" cstate="print"/>
            <a:stretch>
              <a:fillRect/>
            </a:stretch>
          </a:blipFill>
        </p:spPr>
        <p:txBody>
          <a:bodyPr wrap="square" lIns="0" tIns="0" rIns="0" bIns="0" rtlCol="0"/>
          <a:lstStyle/>
          <a:p>
            <a:endParaRPr/>
          </a:p>
        </p:txBody>
      </p:sp>
      <p:sp>
        <p:nvSpPr>
          <p:cNvPr id="57" name="object 57"/>
          <p:cNvSpPr/>
          <p:nvPr/>
        </p:nvSpPr>
        <p:spPr>
          <a:xfrm>
            <a:off x="8691364" y="4189476"/>
            <a:ext cx="194255" cy="178594"/>
          </a:xfrm>
          <a:prstGeom prst="rect">
            <a:avLst/>
          </a:prstGeom>
          <a:blipFill>
            <a:blip r:embed="rId17" cstate="print"/>
            <a:stretch>
              <a:fillRect/>
            </a:stretch>
          </a:blipFill>
        </p:spPr>
        <p:txBody>
          <a:bodyPr wrap="square" lIns="0" tIns="0" rIns="0" bIns="0" rtlCol="0"/>
          <a:lstStyle/>
          <a:p>
            <a:endParaRPr/>
          </a:p>
        </p:txBody>
      </p:sp>
      <p:sp>
        <p:nvSpPr>
          <p:cNvPr id="58" name="object 58"/>
          <p:cNvSpPr/>
          <p:nvPr/>
        </p:nvSpPr>
        <p:spPr>
          <a:xfrm>
            <a:off x="8788455" y="4692548"/>
            <a:ext cx="321310" cy="0"/>
          </a:xfrm>
          <a:custGeom>
            <a:avLst/>
            <a:gdLst/>
            <a:ahLst/>
            <a:cxnLst/>
            <a:rect l="l" t="t" r="r" b="b"/>
            <a:pathLst>
              <a:path w="321309">
                <a:moveTo>
                  <a:pt x="0" y="0"/>
                </a:moveTo>
                <a:lnTo>
                  <a:pt x="320818" y="0"/>
                </a:lnTo>
              </a:path>
            </a:pathLst>
          </a:custGeom>
          <a:ln w="7502">
            <a:solidFill>
              <a:srgbClr val="70AD47"/>
            </a:solidFill>
          </a:ln>
        </p:spPr>
        <p:txBody>
          <a:bodyPr wrap="square" lIns="0" tIns="0" rIns="0" bIns="0" rtlCol="0"/>
          <a:lstStyle/>
          <a:p>
            <a:endParaRPr/>
          </a:p>
        </p:txBody>
      </p:sp>
      <p:sp>
        <p:nvSpPr>
          <p:cNvPr id="59" name="object 59"/>
          <p:cNvSpPr/>
          <p:nvPr/>
        </p:nvSpPr>
        <p:spPr>
          <a:xfrm>
            <a:off x="9166931" y="4660737"/>
            <a:ext cx="60325" cy="64135"/>
          </a:xfrm>
          <a:custGeom>
            <a:avLst/>
            <a:gdLst/>
            <a:ahLst/>
            <a:cxnLst/>
            <a:rect l="l" t="t" r="r" b="b"/>
            <a:pathLst>
              <a:path w="60325" h="64135">
                <a:moveTo>
                  <a:pt x="0" y="0"/>
                </a:moveTo>
                <a:lnTo>
                  <a:pt x="0" y="63626"/>
                </a:lnTo>
                <a:lnTo>
                  <a:pt x="60058" y="31813"/>
                </a:lnTo>
                <a:lnTo>
                  <a:pt x="0" y="0"/>
                </a:lnTo>
                <a:close/>
              </a:path>
            </a:pathLst>
          </a:custGeom>
          <a:solidFill>
            <a:srgbClr val="70AD47"/>
          </a:solidFill>
        </p:spPr>
        <p:txBody>
          <a:bodyPr wrap="square" lIns="0" tIns="0" rIns="0" bIns="0" rtlCol="0"/>
          <a:lstStyle/>
          <a:p>
            <a:endParaRPr/>
          </a:p>
        </p:txBody>
      </p:sp>
      <p:sp>
        <p:nvSpPr>
          <p:cNvPr id="60" name="object 60"/>
          <p:cNvSpPr txBox="1"/>
          <p:nvPr/>
        </p:nvSpPr>
        <p:spPr>
          <a:xfrm>
            <a:off x="8992543" y="4756900"/>
            <a:ext cx="410845" cy="133985"/>
          </a:xfrm>
          <a:prstGeom prst="rect">
            <a:avLst/>
          </a:prstGeom>
        </p:spPr>
        <p:txBody>
          <a:bodyPr vert="horz" wrap="square" lIns="0" tIns="13335" rIns="0" bIns="0" rtlCol="0">
            <a:spAutoFit/>
          </a:bodyPr>
          <a:lstStyle/>
          <a:p>
            <a:pPr marL="12700">
              <a:lnSpc>
                <a:spcPct val="100000"/>
              </a:lnSpc>
              <a:spcBef>
                <a:spcPts val="105"/>
              </a:spcBef>
            </a:pPr>
            <a:r>
              <a:rPr sz="700" spc="-25" dirty="0">
                <a:latin typeface="Calibri"/>
                <a:cs typeface="Calibri"/>
              </a:rPr>
              <a:t>Energy</a:t>
            </a:r>
            <a:r>
              <a:rPr sz="700" spc="-35" dirty="0">
                <a:latin typeface="Calibri"/>
                <a:cs typeface="Calibri"/>
              </a:rPr>
              <a:t> </a:t>
            </a:r>
            <a:r>
              <a:rPr sz="700" spc="-20" dirty="0">
                <a:latin typeface="Calibri"/>
                <a:cs typeface="Calibri"/>
              </a:rPr>
              <a:t>Out</a:t>
            </a:r>
            <a:endParaRPr sz="700">
              <a:latin typeface="Calibri"/>
              <a:cs typeface="Calibri"/>
            </a:endParaRPr>
          </a:p>
        </p:txBody>
      </p:sp>
      <p:sp>
        <p:nvSpPr>
          <p:cNvPr id="61" name="object 61"/>
          <p:cNvSpPr/>
          <p:nvPr/>
        </p:nvSpPr>
        <p:spPr>
          <a:xfrm>
            <a:off x="8117625" y="5442369"/>
            <a:ext cx="401032" cy="424841"/>
          </a:xfrm>
          <a:prstGeom prst="rect">
            <a:avLst/>
          </a:prstGeom>
          <a:blipFill>
            <a:blip r:embed="rId18" cstate="print"/>
            <a:stretch>
              <a:fillRect/>
            </a:stretch>
          </a:blipFill>
        </p:spPr>
        <p:txBody>
          <a:bodyPr wrap="square" lIns="0" tIns="0" rIns="0" bIns="0" rtlCol="0"/>
          <a:lstStyle/>
          <a:p>
            <a:endParaRPr/>
          </a:p>
        </p:txBody>
      </p:sp>
      <p:sp>
        <p:nvSpPr>
          <p:cNvPr id="62" name="object 62"/>
          <p:cNvSpPr/>
          <p:nvPr/>
        </p:nvSpPr>
        <p:spPr>
          <a:xfrm>
            <a:off x="8146662" y="5462380"/>
            <a:ext cx="337185" cy="357505"/>
          </a:xfrm>
          <a:custGeom>
            <a:avLst/>
            <a:gdLst/>
            <a:ahLst/>
            <a:cxnLst/>
            <a:rect l="l" t="t" r="r" b="b"/>
            <a:pathLst>
              <a:path w="337184" h="357504">
                <a:moveTo>
                  <a:pt x="168414" y="0"/>
                </a:moveTo>
                <a:lnTo>
                  <a:pt x="123651" y="6375"/>
                </a:lnTo>
                <a:lnTo>
                  <a:pt x="83423" y="24367"/>
                </a:lnTo>
                <a:lnTo>
                  <a:pt x="49336" y="52274"/>
                </a:lnTo>
                <a:lnTo>
                  <a:pt x="22998" y="88395"/>
                </a:lnTo>
                <a:lnTo>
                  <a:pt x="6017" y="131029"/>
                </a:lnTo>
                <a:lnTo>
                  <a:pt x="0" y="178473"/>
                </a:lnTo>
                <a:lnTo>
                  <a:pt x="6017" y="225917"/>
                </a:lnTo>
                <a:lnTo>
                  <a:pt x="22998" y="268550"/>
                </a:lnTo>
                <a:lnTo>
                  <a:pt x="49336" y="304671"/>
                </a:lnTo>
                <a:lnTo>
                  <a:pt x="83423" y="332578"/>
                </a:lnTo>
                <a:lnTo>
                  <a:pt x="123651" y="350570"/>
                </a:lnTo>
                <a:lnTo>
                  <a:pt x="168414" y="356946"/>
                </a:lnTo>
                <a:lnTo>
                  <a:pt x="213209" y="350570"/>
                </a:lnTo>
                <a:lnTo>
                  <a:pt x="253460" y="332578"/>
                </a:lnTo>
                <a:lnTo>
                  <a:pt x="287559" y="304671"/>
                </a:lnTo>
                <a:lnTo>
                  <a:pt x="313904" y="268550"/>
                </a:lnTo>
                <a:lnTo>
                  <a:pt x="330887" y="225917"/>
                </a:lnTo>
                <a:lnTo>
                  <a:pt x="336905" y="178473"/>
                </a:lnTo>
                <a:lnTo>
                  <a:pt x="330887" y="131029"/>
                </a:lnTo>
                <a:lnTo>
                  <a:pt x="313904" y="88395"/>
                </a:lnTo>
                <a:lnTo>
                  <a:pt x="287559" y="52274"/>
                </a:lnTo>
                <a:lnTo>
                  <a:pt x="253460" y="24367"/>
                </a:lnTo>
                <a:lnTo>
                  <a:pt x="213209" y="6375"/>
                </a:lnTo>
                <a:lnTo>
                  <a:pt x="168414" y="0"/>
                </a:lnTo>
                <a:close/>
              </a:path>
            </a:pathLst>
          </a:custGeom>
          <a:solidFill>
            <a:srgbClr val="BD8C00"/>
          </a:solidFill>
        </p:spPr>
        <p:txBody>
          <a:bodyPr wrap="square" lIns="0" tIns="0" rIns="0" bIns="0" rtlCol="0"/>
          <a:lstStyle/>
          <a:p>
            <a:endParaRPr/>
          </a:p>
        </p:txBody>
      </p:sp>
      <p:sp>
        <p:nvSpPr>
          <p:cNvPr id="63" name="object 63"/>
          <p:cNvSpPr/>
          <p:nvPr/>
        </p:nvSpPr>
        <p:spPr>
          <a:xfrm>
            <a:off x="8146663" y="5462379"/>
            <a:ext cx="337185" cy="357505"/>
          </a:xfrm>
          <a:custGeom>
            <a:avLst/>
            <a:gdLst/>
            <a:ahLst/>
            <a:cxnLst/>
            <a:rect l="l" t="t" r="r" b="b"/>
            <a:pathLst>
              <a:path w="337184" h="357504">
                <a:moveTo>
                  <a:pt x="0" y="178474"/>
                </a:moveTo>
                <a:lnTo>
                  <a:pt x="6017" y="131028"/>
                </a:lnTo>
                <a:lnTo>
                  <a:pt x="22998" y="88394"/>
                </a:lnTo>
                <a:lnTo>
                  <a:pt x="49336" y="52273"/>
                </a:lnTo>
                <a:lnTo>
                  <a:pt x="83423" y="24366"/>
                </a:lnTo>
                <a:lnTo>
                  <a:pt x="123652" y="6375"/>
                </a:lnTo>
                <a:lnTo>
                  <a:pt x="168415" y="0"/>
                </a:lnTo>
                <a:lnTo>
                  <a:pt x="213208" y="6375"/>
                </a:lnTo>
                <a:lnTo>
                  <a:pt x="253457" y="24366"/>
                </a:lnTo>
                <a:lnTo>
                  <a:pt x="287556" y="52273"/>
                </a:lnTo>
                <a:lnTo>
                  <a:pt x="313900" y="88394"/>
                </a:lnTo>
                <a:lnTo>
                  <a:pt x="330884" y="131028"/>
                </a:lnTo>
                <a:lnTo>
                  <a:pt x="336902" y="178474"/>
                </a:lnTo>
                <a:lnTo>
                  <a:pt x="330884" y="225920"/>
                </a:lnTo>
                <a:lnTo>
                  <a:pt x="313900" y="268554"/>
                </a:lnTo>
                <a:lnTo>
                  <a:pt x="287556" y="304675"/>
                </a:lnTo>
                <a:lnTo>
                  <a:pt x="253457" y="332582"/>
                </a:lnTo>
                <a:lnTo>
                  <a:pt x="213208" y="350573"/>
                </a:lnTo>
                <a:lnTo>
                  <a:pt x="168415" y="356948"/>
                </a:lnTo>
                <a:lnTo>
                  <a:pt x="123652" y="350573"/>
                </a:lnTo>
                <a:lnTo>
                  <a:pt x="83423" y="332582"/>
                </a:lnTo>
                <a:lnTo>
                  <a:pt x="49336" y="304675"/>
                </a:lnTo>
                <a:lnTo>
                  <a:pt x="22998" y="268554"/>
                </a:lnTo>
                <a:lnTo>
                  <a:pt x="6017" y="225920"/>
                </a:lnTo>
                <a:lnTo>
                  <a:pt x="0" y="178474"/>
                </a:lnTo>
                <a:close/>
              </a:path>
            </a:pathLst>
          </a:custGeom>
          <a:ln w="3175">
            <a:solidFill>
              <a:srgbClr val="CC9900"/>
            </a:solidFill>
          </a:ln>
        </p:spPr>
        <p:txBody>
          <a:bodyPr wrap="square" lIns="0" tIns="0" rIns="0" bIns="0" rtlCol="0"/>
          <a:lstStyle/>
          <a:p>
            <a:endParaRPr/>
          </a:p>
        </p:txBody>
      </p:sp>
      <p:sp>
        <p:nvSpPr>
          <p:cNvPr id="64" name="object 64"/>
          <p:cNvSpPr/>
          <p:nvPr/>
        </p:nvSpPr>
        <p:spPr>
          <a:xfrm>
            <a:off x="8218547" y="5554910"/>
            <a:ext cx="188564" cy="182878"/>
          </a:xfrm>
          <a:prstGeom prst="rect">
            <a:avLst/>
          </a:prstGeom>
          <a:blipFill>
            <a:blip r:embed="rId19" cstate="print"/>
            <a:stretch>
              <a:fillRect/>
            </a:stretch>
          </a:blipFill>
        </p:spPr>
        <p:txBody>
          <a:bodyPr wrap="square" lIns="0" tIns="0" rIns="0" bIns="0" rtlCol="0"/>
          <a:lstStyle/>
          <a:p>
            <a:endParaRPr/>
          </a:p>
        </p:txBody>
      </p:sp>
      <p:sp>
        <p:nvSpPr>
          <p:cNvPr id="65" name="object 65"/>
          <p:cNvSpPr/>
          <p:nvPr/>
        </p:nvSpPr>
        <p:spPr>
          <a:xfrm>
            <a:off x="8248510" y="5574563"/>
            <a:ext cx="127635" cy="118745"/>
          </a:xfrm>
          <a:custGeom>
            <a:avLst/>
            <a:gdLst/>
            <a:ahLst/>
            <a:cxnLst/>
            <a:rect l="l" t="t" r="r" b="b"/>
            <a:pathLst>
              <a:path w="127634" h="118745">
                <a:moveTo>
                  <a:pt x="0" y="118173"/>
                </a:moveTo>
                <a:lnTo>
                  <a:pt x="127482" y="118173"/>
                </a:lnTo>
                <a:lnTo>
                  <a:pt x="127482" y="0"/>
                </a:lnTo>
                <a:lnTo>
                  <a:pt x="0" y="0"/>
                </a:lnTo>
                <a:lnTo>
                  <a:pt x="0" y="118173"/>
                </a:lnTo>
                <a:close/>
              </a:path>
            </a:pathLst>
          </a:custGeom>
          <a:solidFill>
            <a:srgbClr val="FFFFFF"/>
          </a:solidFill>
        </p:spPr>
        <p:txBody>
          <a:bodyPr wrap="square" lIns="0" tIns="0" rIns="0" bIns="0" rtlCol="0"/>
          <a:lstStyle/>
          <a:p>
            <a:endParaRPr/>
          </a:p>
        </p:txBody>
      </p:sp>
      <p:sp>
        <p:nvSpPr>
          <p:cNvPr id="66" name="object 66"/>
          <p:cNvSpPr/>
          <p:nvPr/>
        </p:nvSpPr>
        <p:spPr>
          <a:xfrm>
            <a:off x="8248505" y="5574574"/>
            <a:ext cx="127635" cy="118745"/>
          </a:xfrm>
          <a:custGeom>
            <a:avLst/>
            <a:gdLst/>
            <a:ahLst/>
            <a:cxnLst/>
            <a:rect l="l" t="t" r="r" b="b"/>
            <a:pathLst>
              <a:path w="127634" h="118745">
                <a:moveTo>
                  <a:pt x="0" y="118167"/>
                </a:moveTo>
                <a:lnTo>
                  <a:pt x="127480" y="118167"/>
                </a:lnTo>
                <a:lnTo>
                  <a:pt x="127480" y="0"/>
                </a:lnTo>
                <a:lnTo>
                  <a:pt x="0" y="0"/>
                </a:lnTo>
                <a:lnTo>
                  <a:pt x="0" y="118167"/>
                </a:lnTo>
                <a:close/>
              </a:path>
            </a:pathLst>
          </a:custGeom>
          <a:ln w="3175">
            <a:solidFill>
              <a:srgbClr val="C8C8C8"/>
            </a:solidFill>
          </a:ln>
        </p:spPr>
        <p:txBody>
          <a:bodyPr wrap="square" lIns="0" tIns="0" rIns="0" bIns="0" rtlCol="0"/>
          <a:lstStyle/>
          <a:p>
            <a:endParaRPr/>
          </a:p>
        </p:txBody>
      </p:sp>
      <p:sp>
        <p:nvSpPr>
          <p:cNvPr id="67" name="object 67"/>
          <p:cNvSpPr/>
          <p:nvPr/>
        </p:nvSpPr>
        <p:spPr>
          <a:xfrm>
            <a:off x="7808697" y="2503032"/>
            <a:ext cx="336942" cy="358924"/>
          </a:xfrm>
          <a:prstGeom prst="rect">
            <a:avLst/>
          </a:prstGeom>
          <a:blipFill>
            <a:blip r:embed="rId20" cstate="print"/>
            <a:stretch>
              <a:fillRect/>
            </a:stretch>
          </a:blipFill>
        </p:spPr>
        <p:txBody>
          <a:bodyPr wrap="square" lIns="0" tIns="0" rIns="0" bIns="0" rtlCol="0"/>
          <a:lstStyle/>
          <a:p>
            <a:endParaRPr/>
          </a:p>
        </p:txBody>
      </p:sp>
      <p:sp>
        <p:nvSpPr>
          <p:cNvPr id="68" name="object 68"/>
          <p:cNvSpPr/>
          <p:nvPr/>
        </p:nvSpPr>
        <p:spPr>
          <a:xfrm>
            <a:off x="8788455" y="4249288"/>
            <a:ext cx="0" cy="443865"/>
          </a:xfrm>
          <a:custGeom>
            <a:avLst/>
            <a:gdLst/>
            <a:ahLst/>
            <a:cxnLst/>
            <a:rect l="l" t="t" r="r" b="b"/>
            <a:pathLst>
              <a:path h="443864">
                <a:moveTo>
                  <a:pt x="0" y="443260"/>
                </a:moveTo>
                <a:lnTo>
                  <a:pt x="0" y="0"/>
                </a:lnTo>
              </a:path>
            </a:pathLst>
          </a:custGeom>
          <a:ln w="7082">
            <a:solidFill>
              <a:srgbClr val="70AD47"/>
            </a:solidFill>
          </a:ln>
        </p:spPr>
        <p:txBody>
          <a:bodyPr wrap="square" lIns="0" tIns="0" rIns="0" bIns="0" rtlCol="0"/>
          <a:lstStyle/>
          <a:p>
            <a:endParaRPr/>
          </a:p>
        </p:txBody>
      </p:sp>
      <p:sp>
        <p:nvSpPr>
          <p:cNvPr id="69" name="object 69"/>
          <p:cNvSpPr/>
          <p:nvPr/>
        </p:nvSpPr>
        <p:spPr>
          <a:xfrm>
            <a:off x="7538651" y="5391725"/>
            <a:ext cx="549759" cy="514873"/>
          </a:xfrm>
          <a:prstGeom prst="rect">
            <a:avLst/>
          </a:prstGeom>
          <a:blipFill>
            <a:blip r:embed="rId21" cstate="print"/>
            <a:stretch>
              <a:fillRect/>
            </a:stretch>
          </a:blipFill>
        </p:spPr>
        <p:txBody>
          <a:bodyPr wrap="square" lIns="0" tIns="0" rIns="0" bIns="0" rtlCol="0"/>
          <a:lstStyle/>
          <a:p>
            <a:endParaRPr/>
          </a:p>
        </p:txBody>
      </p:sp>
      <p:sp>
        <p:nvSpPr>
          <p:cNvPr id="70" name="object 70"/>
          <p:cNvSpPr/>
          <p:nvPr/>
        </p:nvSpPr>
        <p:spPr>
          <a:xfrm>
            <a:off x="7568893" y="5410558"/>
            <a:ext cx="488315" cy="448309"/>
          </a:xfrm>
          <a:custGeom>
            <a:avLst/>
            <a:gdLst/>
            <a:ahLst/>
            <a:cxnLst/>
            <a:rect l="l" t="t" r="r" b="b"/>
            <a:pathLst>
              <a:path w="488315" h="448310">
                <a:moveTo>
                  <a:pt x="366222" y="0"/>
                </a:moveTo>
                <a:lnTo>
                  <a:pt x="122027" y="0"/>
                </a:lnTo>
                <a:lnTo>
                  <a:pt x="0" y="224015"/>
                </a:lnTo>
                <a:lnTo>
                  <a:pt x="122027" y="448009"/>
                </a:lnTo>
                <a:lnTo>
                  <a:pt x="366222" y="448009"/>
                </a:lnTo>
                <a:lnTo>
                  <a:pt x="488249" y="224015"/>
                </a:lnTo>
                <a:lnTo>
                  <a:pt x="366222" y="0"/>
                </a:lnTo>
                <a:close/>
              </a:path>
            </a:pathLst>
          </a:custGeom>
          <a:ln w="3175">
            <a:solidFill>
              <a:srgbClr val="C7C7C7"/>
            </a:solidFill>
          </a:ln>
        </p:spPr>
        <p:txBody>
          <a:bodyPr wrap="square" lIns="0" tIns="0" rIns="0" bIns="0" rtlCol="0"/>
          <a:lstStyle/>
          <a:p>
            <a:endParaRPr/>
          </a:p>
        </p:txBody>
      </p:sp>
      <p:sp>
        <p:nvSpPr>
          <p:cNvPr id="71" name="object 71"/>
          <p:cNvSpPr/>
          <p:nvPr/>
        </p:nvSpPr>
        <p:spPr>
          <a:xfrm>
            <a:off x="7522716" y="5374844"/>
            <a:ext cx="581629" cy="548635"/>
          </a:xfrm>
          <a:prstGeom prst="rect">
            <a:avLst/>
          </a:prstGeom>
          <a:blipFill>
            <a:blip r:embed="rId22" cstate="print"/>
            <a:stretch>
              <a:fillRect/>
            </a:stretch>
          </a:blipFill>
        </p:spPr>
        <p:txBody>
          <a:bodyPr wrap="square" lIns="0" tIns="0" rIns="0" bIns="0" rtlCol="0"/>
          <a:lstStyle/>
          <a:p>
            <a:endParaRPr/>
          </a:p>
        </p:txBody>
      </p:sp>
      <p:sp>
        <p:nvSpPr>
          <p:cNvPr id="72" name="object 72"/>
          <p:cNvSpPr/>
          <p:nvPr/>
        </p:nvSpPr>
        <p:spPr>
          <a:xfrm>
            <a:off x="7550621" y="5395327"/>
            <a:ext cx="523875" cy="480695"/>
          </a:xfrm>
          <a:custGeom>
            <a:avLst/>
            <a:gdLst/>
            <a:ahLst/>
            <a:cxnLst/>
            <a:rect l="l" t="t" r="r" b="b"/>
            <a:pathLst>
              <a:path w="523875" h="480695">
                <a:moveTo>
                  <a:pt x="392497" y="0"/>
                </a:moveTo>
                <a:lnTo>
                  <a:pt x="130879" y="0"/>
                </a:lnTo>
                <a:lnTo>
                  <a:pt x="0" y="240019"/>
                </a:lnTo>
                <a:lnTo>
                  <a:pt x="130879" y="480068"/>
                </a:lnTo>
                <a:lnTo>
                  <a:pt x="392497" y="480068"/>
                </a:lnTo>
                <a:lnTo>
                  <a:pt x="523307" y="240019"/>
                </a:lnTo>
                <a:lnTo>
                  <a:pt x="392497" y="0"/>
                </a:lnTo>
                <a:close/>
              </a:path>
            </a:pathLst>
          </a:custGeom>
          <a:ln w="3175">
            <a:solidFill>
              <a:srgbClr val="C7C7C7"/>
            </a:solidFill>
          </a:ln>
        </p:spPr>
        <p:txBody>
          <a:bodyPr wrap="square" lIns="0" tIns="0" rIns="0" bIns="0" rtlCol="0"/>
          <a:lstStyle/>
          <a:p>
            <a:endParaRPr/>
          </a:p>
        </p:txBody>
      </p:sp>
      <p:sp>
        <p:nvSpPr>
          <p:cNvPr id="73" name="object 73"/>
          <p:cNvSpPr/>
          <p:nvPr/>
        </p:nvSpPr>
        <p:spPr>
          <a:xfrm>
            <a:off x="8043261" y="5391725"/>
            <a:ext cx="549759" cy="509246"/>
          </a:xfrm>
          <a:prstGeom prst="rect">
            <a:avLst/>
          </a:prstGeom>
          <a:blipFill>
            <a:blip r:embed="rId23" cstate="print"/>
            <a:stretch>
              <a:fillRect/>
            </a:stretch>
          </a:blipFill>
        </p:spPr>
        <p:txBody>
          <a:bodyPr wrap="square" lIns="0" tIns="0" rIns="0" bIns="0" rtlCol="0"/>
          <a:lstStyle/>
          <a:p>
            <a:endParaRPr/>
          </a:p>
        </p:txBody>
      </p:sp>
      <p:sp>
        <p:nvSpPr>
          <p:cNvPr id="74" name="object 74"/>
          <p:cNvSpPr/>
          <p:nvPr/>
        </p:nvSpPr>
        <p:spPr>
          <a:xfrm>
            <a:off x="8071661" y="5408907"/>
            <a:ext cx="488950" cy="448309"/>
          </a:xfrm>
          <a:custGeom>
            <a:avLst/>
            <a:gdLst/>
            <a:ahLst/>
            <a:cxnLst/>
            <a:rect l="l" t="t" r="r" b="b"/>
            <a:pathLst>
              <a:path w="488950" h="448310">
                <a:moveTo>
                  <a:pt x="366222" y="0"/>
                </a:moveTo>
                <a:lnTo>
                  <a:pt x="122097" y="0"/>
                </a:lnTo>
                <a:lnTo>
                  <a:pt x="0" y="223978"/>
                </a:lnTo>
                <a:lnTo>
                  <a:pt x="122097" y="447971"/>
                </a:lnTo>
                <a:lnTo>
                  <a:pt x="366222" y="447971"/>
                </a:lnTo>
                <a:lnTo>
                  <a:pt x="488320" y="223978"/>
                </a:lnTo>
                <a:lnTo>
                  <a:pt x="366222" y="0"/>
                </a:lnTo>
                <a:close/>
              </a:path>
            </a:pathLst>
          </a:custGeom>
          <a:ln w="3175">
            <a:solidFill>
              <a:srgbClr val="C7C7C7"/>
            </a:solidFill>
          </a:ln>
        </p:spPr>
        <p:txBody>
          <a:bodyPr wrap="square" lIns="0" tIns="0" rIns="0" bIns="0" rtlCol="0"/>
          <a:lstStyle/>
          <a:p>
            <a:endParaRPr/>
          </a:p>
        </p:txBody>
      </p:sp>
      <p:sp>
        <p:nvSpPr>
          <p:cNvPr id="75" name="object 75"/>
          <p:cNvSpPr/>
          <p:nvPr/>
        </p:nvSpPr>
        <p:spPr>
          <a:xfrm>
            <a:off x="8022014" y="5374844"/>
            <a:ext cx="586941" cy="543008"/>
          </a:xfrm>
          <a:prstGeom prst="rect">
            <a:avLst/>
          </a:prstGeom>
          <a:blipFill>
            <a:blip r:embed="rId24" cstate="print"/>
            <a:stretch>
              <a:fillRect/>
            </a:stretch>
          </a:blipFill>
        </p:spPr>
        <p:txBody>
          <a:bodyPr wrap="square" lIns="0" tIns="0" rIns="0" bIns="0" rtlCol="0"/>
          <a:lstStyle/>
          <a:p>
            <a:endParaRPr/>
          </a:p>
        </p:txBody>
      </p:sp>
      <p:sp>
        <p:nvSpPr>
          <p:cNvPr id="76" name="object 76"/>
          <p:cNvSpPr/>
          <p:nvPr/>
        </p:nvSpPr>
        <p:spPr>
          <a:xfrm>
            <a:off x="8053460" y="5393601"/>
            <a:ext cx="523875" cy="480695"/>
          </a:xfrm>
          <a:custGeom>
            <a:avLst/>
            <a:gdLst/>
            <a:ahLst/>
            <a:cxnLst/>
            <a:rect l="l" t="t" r="r" b="b"/>
            <a:pathLst>
              <a:path w="523875" h="480695">
                <a:moveTo>
                  <a:pt x="392497" y="0"/>
                </a:moveTo>
                <a:lnTo>
                  <a:pt x="130809" y="0"/>
                </a:lnTo>
                <a:lnTo>
                  <a:pt x="0" y="240056"/>
                </a:lnTo>
                <a:lnTo>
                  <a:pt x="130809" y="480105"/>
                </a:lnTo>
                <a:lnTo>
                  <a:pt x="392497" y="480105"/>
                </a:lnTo>
                <a:lnTo>
                  <a:pt x="523307" y="240056"/>
                </a:lnTo>
                <a:lnTo>
                  <a:pt x="392497" y="0"/>
                </a:lnTo>
                <a:close/>
              </a:path>
            </a:pathLst>
          </a:custGeom>
          <a:ln w="3175">
            <a:solidFill>
              <a:srgbClr val="C7C7C7"/>
            </a:solidFill>
          </a:ln>
        </p:spPr>
        <p:txBody>
          <a:bodyPr wrap="square" lIns="0" tIns="0" rIns="0" bIns="0" rtlCol="0"/>
          <a:lstStyle/>
          <a:p>
            <a:endParaRPr/>
          </a:p>
        </p:txBody>
      </p:sp>
      <p:sp>
        <p:nvSpPr>
          <p:cNvPr id="77" name="object 77"/>
          <p:cNvSpPr/>
          <p:nvPr/>
        </p:nvSpPr>
        <p:spPr>
          <a:xfrm>
            <a:off x="8542559" y="5391725"/>
            <a:ext cx="549759" cy="514873"/>
          </a:xfrm>
          <a:prstGeom prst="rect">
            <a:avLst/>
          </a:prstGeom>
          <a:blipFill>
            <a:blip r:embed="rId25" cstate="print"/>
            <a:stretch>
              <a:fillRect/>
            </a:stretch>
          </a:blipFill>
        </p:spPr>
        <p:txBody>
          <a:bodyPr wrap="square" lIns="0" tIns="0" rIns="0" bIns="0" rtlCol="0"/>
          <a:lstStyle/>
          <a:p>
            <a:endParaRPr/>
          </a:p>
        </p:txBody>
      </p:sp>
      <p:sp>
        <p:nvSpPr>
          <p:cNvPr id="78" name="object 78"/>
          <p:cNvSpPr/>
          <p:nvPr/>
        </p:nvSpPr>
        <p:spPr>
          <a:xfrm>
            <a:off x="8572801" y="5413108"/>
            <a:ext cx="488315" cy="448309"/>
          </a:xfrm>
          <a:custGeom>
            <a:avLst/>
            <a:gdLst/>
            <a:ahLst/>
            <a:cxnLst/>
            <a:rect l="l" t="t" r="r" b="b"/>
            <a:pathLst>
              <a:path w="488315" h="448310">
                <a:moveTo>
                  <a:pt x="366222" y="0"/>
                </a:moveTo>
                <a:lnTo>
                  <a:pt x="122027" y="0"/>
                </a:lnTo>
                <a:lnTo>
                  <a:pt x="0" y="224000"/>
                </a:lnTo>
                <a:lnTo>
                  <a:pt x="122027" y="447994"/>
                </a:lnTo>
                <a:lnTo>
                  <a:pt x="366222" y="447994"/>
                </a:lnTo>
                <a:lnTo>
                  <a:pt x="488249" y="224000"/>
                </a:lnTo>
                <a:lnTo>
                  <a:pt x="366222" y="0"/>
                </a:lnTo>
                <a:close/>
              </a:path>
            </a:pathLst>
          </a:custGeom>
          <a:ln w="3175">
            <a:solidFill>
              <a:srgbClr val="C7C7C7"/>
            </a:solidFill>
          </a:ln>
        </p:spPr>
        <p:txBody>
          <a:bodyPr wrap="square" lIns="0" tIns="0" rIns="0" bIns="0" rtlCol="0"/>
          <a:lstStyle/>
          <a:p>
            <a:endParaRPr/>
          </a:p>
        </p:txBody>
      </p:sp>
      <p:sp>
        <p:nvSpPr>
          <p:cNvPr id="79" name="object 79"/>
          <p:cNvSpPr/>
          <p:nvPr/>
        </p:nvSpPr>
        <p:spPr>
          <a:xfrm>
            <a:off x="8526625" y="5380471"/>
            <a:ext cx="581629" cy="543008"/>
          </a:xfrm>
          <a:prstGeom prst="rect">
            <a:avLst/>
          </a:prstGeom>
          <a:blipFill>
            <a:blip r:embed="rId26" cstate="print"/>
            <a:stretch>
              <a:fillRect/>
            </a:stretch>
          </a:blipFill>
        </p:spPr>
        <p:txBody>
          <a:bodyPr wrap="square" lIns="0" tIns="0" rIns="0" bIns="0" rtlCol="0"/>
          <a:lstStyle/>
          <a:p>
            <a:endParaRPr/>
          </a:p>
        </p:txBody>
      </p:sp>
      <p:sp>
        <p:nvSpPr>
          <p:cNvPr id="80" name="object 80"/>
          <p:cNvSpPr/>
          <p:nvPr/>
        </p:nvSpPr>
        <p:spPr>
          <a:xfrm>
            <a:off x="8554529" y="5397803"/>
            <a:ext cx="523875" cy="480695"/>
          </a:xfrm>
          <a:custGeom>
            <a:avLst/>
            <a:gdLst/>
            <a:ahLst/>
            <a:cxnLst/>
            <a:rect l="l" t="t" r="r" b="b"/>
            <a:pathLst>
              <a:path w="523875" h="480695">
                <a:moveTo>
                  <a:pt x="392497" y="0"/>
                </a:moveTo>
                <a:lnTo>
                  <a:pt x="130879" y="0"/>
                </a:lnTo>
                <a:lnTo>
                  <a:pt x="0" y="240079"/>
                </a:lnTo>
                <a:lnTo>
                  <a:pt x="130879" y="480128"/>
                </a:lnTo>
                <a:lnTo>
                  <a:pt x="392497" y="480128"/>
                </a:lnTo>
                <a:lnTo>
                  <a:pt x="523307" y="240079"/>
                </a:lnTo>
                <a:lnTo>
                  <a:pt x="392497" y="0"/>
                </a:lnTo>
                <a:close/>
              </a:path>
            </a:pathLst>
          </a:custGeom>
          <a:ln w="3175">
            <a:solidFill>
              <a:srgbClr val="C7C7C7"/>
            </a:solidFill>
          </a:ln>
        </p:spPr>
        <p:txBody>
          <a:bodyPr wrap="square" lIns="0" tIns="0" rIns="0" bIns="0" rtlCol="0"/>
          <a:lstStyle/>
          <a:p>
            <a:endParaRPr/>
          </a:p>
        </p:txBody>
      </p:sp>
      <p:sp>
        <p:nvSpPr>
          <p:cNvPr id="81" name="object 81"/>
          <p:cNvSpPr/>
          <p:nvPr/>
        </p:nvSpPr>
        <p:spPr>
          <a:xfrm>
            <a:off x="8261039" y="3253415"/>
            <a:ext cx="555070" cy="514873"/>
          </a:xfrm>
          <a:prstGeom prst="rect">
            <a:avLst/>
          </a:prstGeom>
          <a:blipFill>
            <a:blip r:embed="rId27" cstate="print"/>
            <a:stretch>
              <a:fillRect/>
            </a:stretch>
          </a:blipFill>
        </p:spPr>
        <p:txBody>
          <a:bodyPr wrap="square" lIns="0" tIns="0" rIns="0" bIns="0" rtlCol="0"/>
          <a:lstStyle/>
          <a:p>
            <a:endParaRPr/>
          </a:p>
        </p:txBody>
      </p:sp>
      <p:sp>
        <p:nvSpPr>
          <p:cNvPr id="82" name="object 82"/>
          <p:cNvSpPr/>
          <p:nvPr/>
        </p:nvSpPr>
        <p:spPr>
          <a:xfrm>
            <a:off x="8292627" y="3272660"/>
            <a:ext cx="488950" cy="448309"/>
          </a:xfrm>
          <a:custGeom>
            <a:avLst/>
            <a:gdLst/>
            <a:ahLst/>
            <a:cxnLst/>
            <a:rect l="l" t="t" r="r" b="b"/>
            <a:pathLst>
              <a:path w="488950" h="448310">
                <a:moveTo>
                  <a:pt x="366222" y="0"/>
                </a:moveTo>
                <a:lnTo>
                  <a:pt x="122097" y="0"/>
                </a:lnTo>
                <a:lnTo>
                  <a:pt x="0" y="224030"/>
                </a:lnTo>
                <a:lnTo>
                  <a:pt x="122097" y="447986"/>
                </a:lnTo>
                <a:lnTo>
                  <a:pt x="366222" y="447986"/>
                </a:lnTo>
                <a:lnTo>
                  <a:pt x="488320" y="224030"/>
                </a:lnTo>
                <a:lnTo>
                  <a:pt x="366222" y="0"/>
                </a:lnTo>
                <a:close/>
              </a:path>
            </a:pathLst>
          </a:custGeom>
          <a:ln w="3175">
            <a:solidFill>
              <a:srgbClr val="C7C7C7"/>
            </a:solidFill>
          </a:ln>
        </p:spPr>
        <p:txBody>
          <a:bodyPr wrap="square" lIns="0" tIns="0" rIns="0" bIns="0" rtlCol="0"/>
          <a:lstStyle/>
          <a:p>
            <a:endParaRPr/>
          </a:p>
        </p:txBody>
      </p:sp>
      <p:sp>
        <p:nvSpPr>
          <p:cNvPr id="83" name="object 83"/>
          <p:cNvSpPr/>
          <p:nvPr/>
        </p:nvSpPr>
        <p:spPr>
          <a:xfrm>
            <a:off x="8245105" y="3236534"/>
            <a:ext cx="586941" cy="548635"/>
          </a:xfrm>
          <a:prstGeom prst="rect">
            <a:avLst/>
          </a:prstGeom>
          <a:blipFill>
            <a:blip r:embed="rId28" cstate="print"/>
            <a:stretch>
              <a:fillRect/>
            </a:stretch>
          </a:blipFill>
        </p:spPr>
        <p:txBody>
          <a:bodyPr wrap="square" lIns="0" tIns="0" rIns="0" bIns="0" rtlCol="0"/>
          <a:lstStyle/>
          <a:p>
            <a:endParaRPr/>
          </a:p>
        </p:txBody>
      </p:sp>
      <p:sp>
        <p:nvSpPr>
          <p:cNvPr id="84" name="object 84"/>
          <p:cNvSpPr/>
          <p:nvPr/>
        </p:nvSpPr>
        <p:spPr>
          <a:xfrm>
            <a:off x="8274355" y="3257430"/>
            <a:ext cx="523875" cy="480695"/>
          </a:xfrm>
          <a:custGeom>
            <a:avLst/>
            <a:gdLst/>
            <a:ahLst/>
            <a:cxnLst/>
            <a:rect l="l" t="t" r="r" b="b"/>
            <a:pathLst>
              <a:path w="523875" h="480695">
                <a:moveTo>
                  <a:pt x="392497" y="0"/>
                </a:moveTo>
                <a:lnTo>
                  <a:pt x="130879" y="0"/>
                </a:lnTo>
                <a:lnTo>
                  <a:pt x="0" y="240011"/>
                </a:lnTo>
                <a:lnTo>
                  <a:pt x="130879" y="480098"/>
                </a:lnTo>
                <a:lnTo>
                  <a:pt x="392497" y="480098"/>
                </a:lnTo>
                <a:lnTo>
                  <a:pt x="523307" y="240011"/>
                </a:lnTo>
                <a:lnTo>
                  <a:pt x="392497" y="0"/>
                </a:lnTo>
                <a:close/>
              </a:path>
            </a:pathLst>
          </a:custGeom>
          <a:ln w="3175">
            <a:solidFill>
              <a:srgbClr val="C7C7C7"/>
            </a:solidFill>
          </a:ln>
        </p:spPr>
        <p:txBody>
          <a:bodyPr wrap="square" lIns="0" tIns="0" rIns="0" bIns="0" rtlCol="0"/>
          <a:lstStyle/>
          <a:p>
            <a:endParaRPr/>
          </a:p>
        </p:txBody>
      </p:sp>
      <p:sp>
        <p:nvSpPr>
          <p:cNvPr id="85" name="object 85"/>
          <p:cNvSpPr/>
          <p:nvPr/>
        </p:nvSpPr>
        <p:spPr>
          <a:xfrm>
            <a:off x="8877196" y="3562902"/>
            <a:ext cx="555070" cy="514873"/>
          </a:xfrm>
          <a:prstGeom prst="rect">
            <a:avLst/>
          </a:prstGeom>
          <a:blipFill>
            <a:blip r:embed="rId29" cstate="print"/>
            <a:stretch>
              <a:fillRect/>
            </a:stretch>
          </a:blipFill>
        </p:spPr>
        <p:txBody>
          <a:bodyPr wrap="square" lIns="0" tIns="0" rIns="0" bIns="0" rtlCol="0"/>
          <a:lstStyle/>
          <a:p>
            <a:endParaRPr/>
          </a:p>
        </p:txBody>
      </p:sp>
      <p:sp>
        <p:nvSpPr>
          <p:cNvPr id="86" name="object 86"/>
          <p:cNvSpPr/>
          <p:nvPr/>
        </p:nvSpPr>
        <p:spPr>
          <a:xfrm>
            <a:off x="8909000" y="3582522"/>
            <a:ext cx="488315" cy="448309"/>
          </a:xfrm>
          <a:custGeom>
            <a:avLst/>
            <a:gdLst/>
            <a:ahLst/>
            <a:cxnLst/>
            <a:rect l="l" t="t" r="r" b="b"/>
            <a:pathLst>
              <a:path w="488315" h="448310">
                <a:moveTo>
                  <a:pt x="366217" y="0"/>
                </a:moveTo>
                <a:lnTo>
                  <a:pt x="122097" y="0"/>
                </a:lnTo>
                <a:lnTo>
                  <a:pt x="0" y="224028"/>
                </a:lnTo>
                <a:lnTo>
                  <a:pt x="122097" y="447979"/>
                </a:lnTo>
                <a:lnTo>
                  <a:pt x="366217" y="447979"/>
                </a:lnTo>
                <a:lnTo>
                  <a:pt x="488315" y="224028"/>
                </a:lnTo>
                <a:lnTo>
                  <a:pt x="366217" y="0"/>
                </a:lnTo>
                <a:close/>
              </a:path>
            </a:pathLst>
          </a:custGeom>
          <a:solidFill>
            <a:srgbClr val="2E75B5"/>
          </a:solidFill>
        </p:spPr>
        <p:txBody>
          <a:bodyPr wrap="square" lIns="0" tIns="0" rIns="0" bIns="0" rtlCol="0"/>
          <a:lstStyle/>
          <a:p>
            <a:endParaRPr/>
          </a:p>
        </p:txBody>
      </p:sp>
      <p:sp>
        <p:nvSpPr>
          <p:cNvPr id="87" name="object 87"/>
          <p:cNvSpPr/>
          <p:nvPr/>
        </p:nvSpPr>
        <p:spPr>
          <a:xfrm>
            <a:off x="8908995" y="3582522"/>
            <a:ext cx="488950" cy="448309"/>
          </a:xfrm>
          <a:custGeom>
            <a:avLst/>
            <a:gdLst/>
            <a:ahLst/>
            <a:cxnLst/>
            <a:rect l="l" t="t" r="r" b="b"/>
            <a:pathLst>
              <a:path w="488950" h="448310">
                <a:moveTo>
                  <a:pt x="366222" y="0"/>
                </a:moveTo>
                <a:lnTo>
                  <a:pt x="122097" y="0"/>
                </a:lnTo>
                <a:lnTo>
                  <a:pt x="0" y="224030"/>
                </a:lnTo>
                <a:lnTo>
                  <a:pt x="122097" y="447986"/>
                </a:lnTo>
                <a:lnTo>
                  <a:pt x="366222" y="447986"/>
                </a:lnTo>
                <a:lnTo>
                  <a:pt x="488320" y="224030"/>
                </a:lnTo>
                <a:lnTo>
                  <a:pt x="366222" y="0"/>
                </a:lnTo>
                <a:close/>
              </a:path>
            </a:pathLst>
          </a:custGeom>
          <a:ln w="3175">
            <a:solidFill>
              <a:srgbClr val="C7C7C7"/>
            </a:solidFill>
          </a:ln>
        </p:spPr>
        <p:txBody>
          <a:bodyPr wrap="square" lIns="0" tIns="0" rIns="0" bIns="0" rtlCol="0"/>
          <a:lstStyle/>
          <a:p>
            <a:endParaRPr/>
          </a:p>
        </p:txBody>
      </p:sp>
      <p:sp>
        <p:nvSpPr>
          <p:cNvPr id="88" name="object 88"/>
          <p:cNvSpPr/>
          <p:nvPr/>
        </p:nvSpPr>
        <p:spPr>
          <a:xfrm>
            <a:off x="8861261" y="3546021"/>
            <a:ext cx="586941" cy="548635"/>
          </a:xfrm>
          <a:prstGeom prst="rect">
            <a:avLst/>
          </a:prstGeom>
          <a:blipFill>
            <a:blip r:embed="rId30" cstate="print"/>
            <a:stretch>
              <a:fillRect/>
            </a:stretch>
          </a:blipFill>
        </p:spPr>
        <p:txBody>
          <a:bodyPr wrap="square" lIns="0" tIns="0" rIns="0" bIns="0" rtlCol="0"/>
          <a:lstStyle/>
          <a:p>
            <a:endParaRPr/>
          </a:p>
        </p:txBody>
      </p:sp>
      <p:sp>
        <p:nvSpPr>
          <p:cNvPr id="89" name="object 89"/>
          <p:cNvSpPr/>
          <p:nvPr/>
        </p:nvSpPr>
        <p:spPr>
          <a:xfrm>
            <a:off x="8890799" y="3567291"/>
            <a:ext cx="523875" cy="480695"/>
          </a:xfrm>
          <a:custGeom>
            <a:avLst/>
            <a:gdLst/>
            <a:ahLst/>
            <a:cxnLst/>
            <a:rect l="l" t="t" r="r" b="b"/>
            <a:pathLst>
              <a:path w="523875" h="480695">
                <a:moveTo>
                  <a:pt x="392493" y="0"/>
                </a:moveTo>
                <a:lnTo>
                  <a:pt x="130809" y="0"/>
                </a:lnTo>
                <a:lnTo>
                  <a:pt x="0" y="240017"/>
                </a:lnTo>
                <a:lnTo>
                  <a:pt x="130809" y="480098"/>
                </a:lnTo>
                <a:lnTo>
                  <a:pt x="392493" y="480098"/>
                </a:lnTo>
                <a:lnTo>
                  <a:pt x="523303" y="240017"/>
                </a:lnTo>
                <a:lnTo>
                  <a:pt x="392493" y="0"/>
                </a:lnTo>
                <a:close/>
              </a:path>
            </a:pathLst>
          </a:custGeom>
          <a:solidFill>
            <a:srgbClr val="2E75B5"/>
          </a:solidFill>
        </p:spPr>
        <p:txBody>
          <a:bodyPr wrap="square" lIns="0" tIns="0" rIns="0" bIns="0" rtlCol="0"/>
          <a:lstStyle/>
          <a:p>
            <a:endParaRPr/>
          </a:p>
        </p:txBody>
      </p:sp>
      <p:sp>
        <p:nvSpPr>
          <p:cNvPr id="90" name="object 90"/>
          <p:cNvSpPr/>
          <p:nvPr/>
        </p:nvSpPr>
        <p:spPr>
          <a:xfrm>
            <a:off x="8890794" y="3567291"/>
            <a:ext cx="523875" cy="480695"/>
          </a:xfrm>
          <a:custGeom>
            <a:avLst/>
            <a:gdLst/>
            <a:ahLst/>
            <a:cxnLst/>
            <a:rect l="l" t="t" r="r" b="b"/>
            <a:pathLst>
              <a:path w="523875" h="480695">
                <a:moveTo>
                  <a:pt x="392497" y="0"/>
                </a:moveTo>
                <a:lnTo>
                  <a:pt x="130809" y="0"/>
                </a:lnTo>
                <a:lnTo>
                  <a:pt x="0" y="240011"/>
                </a:lnTo>
                <a:lnTo>
                  <a:pt x="130809" y="480098"/>
                </a:lnTo>
                <a:lnTo>
                  <a:pt x="392497" y="480098"/>
                </a:lnTo>
                <a:lnTo>
                  <a:pt x="523307" y="240011"/>
                </a:lnTo>
                <a:lnTo>
                  <a:pt x="392497" y="0"/>
                </a:lnTo>
                <a:close/>
              </a:path>
            </a:pathLst>
          </a:custGeom>
          <a:ln w="3175">
            <a:solidFill>
              <a:srgbClr val="C7C7C7"/>
            </a:solidFill>
          </a:ln>
        </p:spPr>
        <p:txBody>
          <a:bodyPr wrap="square" lIns="0" tIns="0" rIns="0" bIns="0" rtlCol="0"/>
          <a:lstStyle/>
          <a:p>
            <a:endParaRPr/>
          </a:p>
        </p:txBody>
      </p:sp>
      <p:sp>
        <p:nvSpPr>
          <p:cNvPr id="91" name="object 91"/>
          <p:cNvSpPr txBox="1"/>
          <p:nvPr/>
        </p:nvSpPr>
        <p:spPr>
          <a:xfrm>
            <a:off x="8974483" y="3656027"/>
            <a:ext cx="360045" cy="294005"/>
          </a:xfrm>
          <a:prstGeom prst="rect">
            <a:avLst/>
          </a:prstGeom>
        </p:spPr>
        <p:txBody>
          <a:bodyPr vert="horz" wrap="square" lIns="0" tIns="15875" rIns="0" bIns="0" rtlCol="0">
            <a:spAutoFit/>
          </a:bodyPr>
          <a:lstStyle/>
          <a:p>
            <a:pPr algn="ctr">
              <a:lnSpc>
                <a:spcPct val="100000"/>
              </a:lnSpc>
              <a:spcBef>
                <a:spcPts val="125"/>
              </a:spcBef>
            </a:pPr>
            <a:r>
              <a:rPr sz="550" spc="-5" dirty="0">
                <a:solidFill>
                  <a:srgbClr val="FEFFFF"/>
                </a:solidFill>
                <a:latin typeface="Calibri"/>
                <a:cs typeface="Calibri"/>
              </a:rPr>
              <a:t>COMMAND</a:t>
            </a:r>
            <a:endParaRPr sz="550">
              <a:latin typeface="Calibri"/>
              <a:cs typeface="Calibri"/>
            </a:endParaRPr>
          </a:p>
          <a:p>
            <a:pPr algn="ctr">
              <a:lnSpc>
                <a:spcPct val="100000"/>
              </a:lnSpc>
              <a:spcBef>
                <a:spcPts val="50"/>
              </a:spcBef>
            </a:pPr>
            <a:r>
              <a:rPr sz="550" spc="-10" dirty="0">
                <a:solidFill>
                  <a:srgbClr val="FEFFFF"/>
                </a:solidFill>
                <a:latin typeface="Calibri"/>
                <a:cs typeface="Calibri"/>
              </a:rPr>
              <a:t>and</a:t>
            </a:r>
            <a:endParaRPr sz="550">
              <a:latin typeface="Calibri"/>
              <a:cs typeface="Calibri"/>
            </a:endParaRPr>
          </a:p>
          <a:p>
            <a:pPr algn="ctr">
              <a:lnSpc>
                <a:spcPct val="100000"/>
              </a:lnSpc>
              <a:spcBef>
                <a:spcPts val="50"/>
              </a:spcBef>
            </a:pPr>
            <a:r>
              <a:rPr sz="550" spc="-5" dirty="0">
                <a:solidFill>
                  <a:srgbClr val="FEFFFF"/>
                </a:solidFill>
                <a:latin typeface="Calibri"/>
                <a:cs typeface="Calibri"/>
              </a:rPr>
              <a:t>CONTROL</a:t>
            </a:r>
            <a:endParaRPr sz="550">
              <a:latin typeface="Calibri"/>
              <a:cs typeface="Calibri"/>
            </a:endParaRPr>
          </a:p>
        </p:txBody>
      </p:sp>
      <p:sp>
        <p:nvSpPr>
          <p:cNvPr id="92" name="object 92"/>
          <p:cNvSpPr txBox="1"/>
          <p:nvPr/>
        </p:nvSpPr>
        <p:spPr>
          <a:xfrm>
            <a:off x="9109274" y="4419420"/>
            <a:ext cx="775970" cy="339090"/>
          </a:xfrm>
          <a:prstGeom prst="rect">
            <a:avLst/>
          </a:prstGeom>
          <a:solidFill>
            <a:srgbClr val="DAE3F3"/>
          </a:solidFill>
        </p:spPr>
        <p:txBody>
          <a:bodyPr vert="horz" wrap="square" lIns="0" tIns="33655" rIns="0" bIns="0" rtlCol="0">
            <a:spAutoFit/>
          </a:bodyPr>
          <a:lstStyle/>
          <a:p>
            <a:pPr marL="91440">
              <a:lnSpc>
                <a:spcPct val="100000"/>
              </a:lnSpc>
              <a:spcBef>
                <a:spcPts val="265"/>
              </a:spcBef>
            </a:pPr>
            <a:r>
              <a:rPr sz="1200" spc="-35" dirty="0">
                <a:latin typeface="Calibri"/>
                <a:cs typeface="Calibri"/>
              </a:rPr>
              <a:t>LOADS</a:t>
            </a:r>
            <a:endParaRPr sz="1200">
              <a:latin typeface="Calibri"/>
              <a:cs typeface="Calibri"/>
            </a:endParaRPr>
          </a:p>
        </p:txBody>
      </p:sp>
      <p:sp>
        <p:nvSpPr>
          <p:cNvPr id="93" name="TextBox 92">
            <a:extLst>
              <a:ext uri="{FF2B5EF4-FFF2-40B4-BE49-F238E27FC236}">
                <a16:creationId xmlns:a16="http://schemas.microsoft.com/office/drawing/2014/main" id="{FAA93660-6716-D045-8E2D-C97C99BA3068}"/>
              </a:ext>
            </a:extLst>
          </p:cNvPr>
          <p:cNvSpPr txBox="1"/>
          <p:nvPr/>
        </p:nvSpPr>
        <p:spPr>
          <a:xfrm>
            <a:off x="8156130" y="2555629"/>
            <a:ext cx="784505" cy="267677"/>
          </a:xfrm>
          <a:prstGeom prst="rect">
            <a:avLst/>
          </a:prstGeom>
          <a:noFill/>
        </p:spPr>
        <p:txBody>
          <a:bodyPr wrap="square" rtlCol="0">
            <a:spAutoFit/>
          </a:bodyPr>
          <a:lstStyle/>
          <a:p>
            <a:r>
              <a:rPr lang="en-US" sz="1100" dirty="0"/>
              <a:t>Utility</a:t>
            </a:r>
          </a:p>
        </p:txBody>
      </p:sp>
    </p:spTree>
    <p:extLst>
      <p:ext uri="{BB962C8B-B14F-4D97-AF65-F5344CB8AC3E}">
        <p14:creationId xmlns:p14="http://schemas.microsoft.com/office/powerpoint/2010/main" val="125664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AB4EC0-3FDC-CC41-959D-7A95D7EC568E}"/>
              </a:ext>
            </a:extLst>
          </p:cNvPr>
          <p:cNvSpPr>
            <a:spLocks noGrp="1"/>
          </p:cNvSpPr>
          <p:nvPr>
            <p:ph type="ftr" sz="quarter" idx="11"/>
          </p:nvPr>
        </p:nvSpPr>
        <p:spPr/>
        <p:txBody>
          <a:bodyPr/>
          <a:lstStyle/>
          <a:p>
            <a:r>
              <a:rPr lang="en-US" b="1" dirty="0"/>
              <a:t>Instant Access Networks, LLC (c) 2019 </a:t>
            </a:r>
          </a:p>
          <a:p>
            <a:r>
              <a:rPr lang="en-US" b="1" dirty="0"/>
              <a:t>Contact </a:t>
            </a:r>
            <a:r>
              <a:rPr lang="en-US" b="1" dirty="0" err="1"/>
              <a:t>cmanto@stop-EMP.com</a:t>
            </a:r>
            <a:r>
              <a:rPr lang="en-US" b="1" dirty="0"/>
              <a:t>   (410) 991-1469</a:t>
            </a:r>
          </a:p>
        </p:txBody>
      </p:sp>
      <p:pic>
        <p:nvPicPr>
          <p:cNvPr id="3" name="Picture 2">
            <a:extLst>
              <a:ext uri="{FF2B5EF4-FFF2-40B4-BE49-F238E27FC236}">
                <a16:creationId xmlns:a16="http://schemas.microsoft.com/office/drawing/2014/main" id="{78CBCFDB-CF02-9D4E-A039-24BFF9F9A2E6}"/>
              </a:ext>
            </a:extLst>
          </p:cNvPr>
          <p:cNvPicPr>
            <a:picLocks noChangeAspect="1"/>
          </p:cNvPicPr>
          <p:nvPr/>
        </p:nvPicPr>
        <p:blipFill>
          <a:blip r:embed="rId2"/>
          <a:stretch>
            <a:fillRect/>
          </a:stretch>
        </p:blipFill>
        <p:spPr>
          <a:xfrm>
            <a:off x="3789136" y="656770"/>
            <a:ext cx="3873500" cy="5537200"/>
          </a:xfrm>
          <a:prstGeom prst="rect">
            <a:avLst/>
          </a:prstGeom>
        </p:spPr>
      </p:pic>
      <p:pic>
        <p:nvPicPr>
          <p:cNvPr id="4" name="Picture 3">
            <a:extLst>
              <a:ext uri="{FF2B5EF4-FFF2-40B4-BE49-F238E27FC236}">
                <a16:creationId xmlns:a16="http://schemas.microsoft.com/office/drawing/2014/main" id="{5F5D6DD0-5E1E-524C-B191-A30BA53788FE}"/>
              </a:ext>
            </a:extLst>
          </p:cNvPr>
          <p:cNvPicPr>
            <a:picLocks noChangeAspect="1"/>
          </p:cNvPicPr>
          <p:nvPr/>
        </p:nvPicPr>
        <p:blipFill>
          <a:blip r:embed="rId3"/>
          <a:stretch>
            <a:fillRect/>
          </a:stretch>
        </p:blipFill>
        <p:spPr>
          <a:xfrm>
            <a:off x="7880350" y="660400"/>
            <a:ext cx="3873499" cy="5533570"/>
          </a:xfrm>
          <a:prstGeom prst="rect">
            <a:avLst/>
          </a:prstGeom>
        </p:spPr>
      </p:pic>
      <p:sp>
        <p:nvSpPr>
          <p:cNvPr id="5" name="TextBox 4">
            <a:extLst>
              <a:ext uri="{FF2B5EF4-FFF2-40B4-BE49-F238E27FC236}">
                <a16:creationId xmlns:a16="http://schemas.microsoft.com/office/drawing/2014/main" id="{775B9D37-425C-2043-9779-8D6D6048F89C}"/>
              </a:ext>
            </a:extLst>
          </p:cNvPr>
          <p:cNvSpPr txBox="1"/>
          <p:nvPr/>
        </p:nvSpPr>
        <p:spPr>
          <a:xfrm>
            <a:off x="707570" y="660400"/>
            <a:ext cx="2863852" cy="6186309"/>
          </a:xfrm>
          <a:prstGeom prst="rect">
            <a:avLst/>
          </a:prstGeom>
          <a:noFill/>
        </p:spPr>
        <p:txBody>
          <a:bodyPr wrap="square" rtlCol="0">
            <a:spAutoFit/>
          </a:bodyPr>
          <a:lstStyle/>
          <a:p>
            <a:r>
              <a:rPr lang="en-US" sz="2400" dirty="0"/>
              <a:t>Adopt a Hospital?</a:t>
            </a:r>
          </a:p>
          <a:p>
            <a:r>
              <a:rPr lang="en-US" sz="2400" dirty="0"/>
              <a:t>Get full publication</a:t>
            </a:r>
          </a:p>
          <a:p>
            <a:r>
              <a:rPr lang="en-US" sz="2400" dirty="0"/>
              <a:t> </a:t>
            </a:r>
          </a:p>
          <a:p>
            <a:r>
              <a:rPr lang="en-US" dirty="0"/>
              <a:t>Amazon: </a:t>
            </a:r>
            <a:r>
              <a:rPr lang="en-US" dirty="0">
                <a:hlinkClick r:id="rId4"/>
              </a:rPr>
              <a:t>https://www.amazon.com/s?k=resilient+hospitals+handbook&amp;ref=nb_sb_noss</a:t>
            </a:r>
            <a:endParaRPr lang="en-US" dirty="0"/>
          </a:p>
          <a:p>
            <a:endParaRPr lang="en-US" dirty="0"/>
          </a:p>
          <a:p>
            <a:r>
              <a:rPr lang="en-US" dirty="0"/>
              <a:t>Westphalia Press:</a:t>
            </a:r>
          </a:p>
          <a:p>
            <a:r>
              <a:rPr lang="en-US" dirty="0">
                <a:hlinkClick r:id="rId5"/>
              </a:rPr>
              <a:t>https://westphaliapress.org/2017/12/18/resilient-hospitals-handbook/</a:t>
            </a:r>
            <a:endParaRPr lang="en-US" dirty="0"/>
          </a:p>
          <a:p>
            <a:endParaRPr lang="en-US" dirty="0"/>
          </a:p>
          <a:p>
            <a:r>
              <a:rPr lang="en-US" dirty="0"/>
              <a:t>ASPR: </a:t>
            </a:r>
            <a:r>
              <a:rPr lang="en-US" dirty="0">
                <a:hlinkClick r:id="rId6"/>
              </a:rPr>
              <a:t>https://asprtracie.hhs.gov/technical-resources/MasterSearch?qt=resilient+hospitals+handbook&amp;limit=20&amp;page=1&amp;CurTab=0</a:t>
            </a:r>
            <a:endParaRPr lang="en-US" dirty="0"/>
          </a:p>
          <a:p>
            <a:endParaRPr lang="en-US" dirty="0"/>
          </a:p>
        </p:txBody>
      </p:sp>
    </p:spTree>
    <p:extLst>
      <p:ext uri="{BB962C8B-B14F-4D97-AF65-F5344CB8AC3E}">
        <p14:creationId xmlns:p14="http://schemas.microsoft.com/office/powerpoint/2010/main" val="165767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20000"/>
              <a:lumOff val="80000"/>
            </a:schemeClr>
          </a:solidFill>
        </p:spPr>
        <p:txBody>
          <a:bodyPr/>
          <a:lstStyle/>
          <a:p>
            <a:pPr>
              <a:defRPr/>
            </a:pPr>
            <a:r>
              <a:rPr lang="en-US" dirty="0">
                <a:cs typeface="+mj-cs"/>
              </a:rPr>
              <a:t>EMP Safe Micro Grids Examples</a:t>
            </a:r>
          </a:p>
        </p:txBody>
      </p:sp>
      <p:sp>
        <p:nvSpPr>
          <p:cNvPr id="2" name="Footer Placeholder 1"/>
          <p:cNvSpPr>
            <a:spLocks noGrp="1"/>
          </p:cNvSpPr>
          <p:nvPr>
            <p:ph type="ftr" sz="quarter" idx="11"/>
          </p:nvPr>
        </p:nvSpPr>
        <p:spPr>
          <a:xfrm>
            <a:off x="4038599" y="6356350"/>
            <a:ext cx="4549815" cy="365125"/>
          </a:xfrm>
        </p:spPr>
        <p:txBody>
          <a:bodyPr/>
          <a:lstStyle/>
          <a:p>
            <a:r>
              <a:rPr lang="en-US" b="1" dirty="0"/>
              <a:t>Instant Access Networks, LLC (c) 2019 </a:t>
            </a:r>
          </a:p>
          <a:p>
            <a:r>
              <a:rPr lang="en-US" b="1" dirty="0"/>
              <a:t>Contact </a:t>
            </a:r>
            <a:r>
              <a:rPr lang="en-US" b="1" dirty="0" err="1"/>
              <a:t>cmanto@stop-EMP.com</a:t>
            </a:r>
            <a:r>
              <a:rPr lang="en-US" b="1" dirty="0"/>
              <a:t>   (410) 991-1469</a:t>
            </a:r>
          </a:p>
        </p:txBody>
      </p:sp>
      <p:pic>
        <p:nvPicPr>
          <p:cNvPr id="778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1690688"/>
            <a:ext cx="341312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682750"/>
            <a:ext cx="3689350" cy="454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a:extLst>
              <a:ext uri="{FF2B5EF4-FFF2-40B4-BE49-F238E27FC236}">
                <a16:creationId xmlns:a16="http://schemas.microsoft.com/office/drawing/2014/main" id="{C797924A-91DF-AD4C-B003-3143E868C9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8626"/>
            <a:ext cx="341312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914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rtlCol="0">
            <a:normAutofit/>
          </a:bodyPr>
          <a:lstStyle/>
          <a:p>
            <a:pPr>
              <a:defRPr/>
            </a:pPr>
            <a:r>
              <a:rPr lang="en-US" dirty="0">
                <a:ea typeface="+mj-ea"/>
                <a:cs typeface="+mj-cs"/>
              </a:rPr>
              <a:t>Modular &amp; Scalable Mitigation Strategies</a:t>
            </a:r>
          </a:p>
        </p:txBody>
      </p:sp>
      <p:graphicFrame>
        <p:nvGraphicFramePr>
          <p:cNvPr id="73730" name="Object 4"/>
          <p:cNvGraphicFramePr>
            <a:graphicFrameLocks noGrp="1" noChangeAspect="1"/>
          </p:cNvGraphicFramePr>
          <p:nvPr>
            <p:ph idx="1"/>
            <p:extLst/>
          </p:nvPr>
        </p:nvGraphicFramePr>
        <p:xfrm>
          <a:off x="1481138" y="2138363"/>
          <a:ext cx="5727700" cy="4137025"/>
        </p:xfrm>
        <a:graphic>
          <a:graphicData uri="http://schemas.openxmlformats.org/presentationml/2006/ole">
            <mc:AlternateContent xmlns:mc="http://schemas.openxmlformats.org/markup-compatibility/2006">
              <mc:Choice xmlns:v="urn:schemas-microsoft-com:vml" Requires="v">
                <p:oleObj spid="_x0000_s1030" name="Autodesk DWF Viewer Control" r:id="rId4" imgW="4286250" imgH="3095625" progId="AdView.DwfOLEserver.1">
                  <p:embed/>
                </p:oleObj>
              </mc:Choice>
              <mc:Fallback>
                <p:oleObj name="Autodesk DWF Viewer Control" r:id="rId4" imgW="4286250" imgH="3095625" progId="AdView.DwfOLEserver.1">
                  <p:embed/>
                  <p:pic>
                    <p:nvPicPr>
                      <p:cNvPr id="7373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2138363"/>
                        <a:ext cx="5727700" cy="413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 name="Footer Placeholder 10"/>
          <p:cNvSpPr>
            <a:spLocks noGrp="1"/>
          </p:cNvSpPr>
          <p:nvPr>
            <p:ph type="ftr" sz="quarter" idx="11"/>
          </p:nvPr>
        </p:nvSpPr>
        <p:spPr>
          <a:xfrm>
            <a:off x="4648199" y="6356351"/>
            <a:ext cx="4553673" cy="365125"/>
          </a:xfrm>
        </p:spPr>
        <p:txBody>
          <a:bodyPr/>
          <a:lstStyle/>
          <a:p>
            <a:r>
              <a:rPr lang="en-US" b="1" dirty="0"/>
              <a:t>Instant Access Networks, LLC (c) 2019 </a:t>
            </a:r>
          </a:p>
          <a:p>
            <a:r>
              <a:rPr lang="en-US" b="1" dirty="0"/>
              <a:t>Contact </a:t>
            </a:r>
            <a:r>
              <a:rPr lang="en-US" b="1" dirty="0" err="1"/>
              <a:t>cmanto@stop-EMP.com</a:t>
            </a:r>
            <a:r>
              <a:rPr lang="en-US" b="1" dirty="0"/>
              <a:t>   (410) 991-1469</a:t>
            </a:r>
          </a:p>
        </p:txBody>
      </p:sp>
      <p:sp>
        <p:nvSpPr>
          <p:cNvPr id="73731" name="TextBox 4"/>
          <p:cNvSpPr txBox="1">
            <a:spLocks noChangeArrowheads="1"/>
          </p:cNvSpPr>
          <p:nvPr/>
        </p:nvSpPr>
        <p:spPr bwMode="auto">
          <a:xfrm>
            <a:off x="2667000" y="1676401"/>
            <a:ext cx="6858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Calibri" charset="0"/>
              </a:rPr>
              <a:t>IAN</a:t>
            </a:r>
            <a:r>
              <a:rPr lang="ja-JP" altLang="en-US">
                <a:latin typeface="Calibri" charset="0"/>
              </a:rPr>
              <a:t>’</a:t>
            </a:r>
            <a:r>
              <a:rPr lang="en-US" altLang="ja-JP" dirty="0">
                <a:latin typeface="Calibri" charset="0"/>
              </a:rPr>
              <a:t>s EMP Protected Mobile Command Center</a:t>
            </a:r>
            <a:endParaRPr lang="en-US" dirty="0">
              <a:latin typeface="Calibri" charset="0"/>
            </a:endParaRPr>
          </a:p>
        </p:txBody>
      </p:sp>
      <p:pic>
        <p:nvPicPr>
          <p:cNvPr id="73732" name="Picture 8" descr="prototype pictures 2008 09 EMP Trailer internal wiring distribut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1028" y="2148809"/>
            <a:ext cx="3311140" cy="4126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819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D73D-093F-184F-9886-6BF7A4F033AD}"/>
              </a:ext>
            </a:extLst>
          </p:cNvPr>
          <p:cNvSpPr>
            <a:spLocks noGrp="1"/>
          </p:cNvSpPr>
          <p:nvPr>
            <p:ph type="title"/>
          </p:nvPr>
        </p:nvSpPr>
        <p:spPr>
          <a:xfrm>
            <a:off x="838200" y="546652"/>
            <a:ext cx="10515600" cy="1099586"/>
          </a:xfrm>
          <a:solidFill>
            <a:schemeClr val="accent4">
              <a:lumMod val="20000"/>
              <a:lumOff val="80000"/>
            </a:schemeClr>
          </a:solidFill>
        </p:spPr>
        <p:txBody>
          <a:bodyPr>
            <a:normAutofit fontScale="90000"/>
          </a:bodyPr>
          <a:lstStyle/>
          <a:p>
            <a:r>
              <a:rPr lang="en-US" dirty="0">
                <a:hlinkClick r:id="rId2"/>
              </a:rPr>
              <a:t>Executive Order 13865</a:t>
            </a:r>
            <a:r>
              <a:rPr lang="en-US" dirty="0"/>
              <a:t> March 26, 2019 </a:t>
            </a:r>
            <a:br>
              <a:rPr lang="en-US" dirty="0"/>
            </a:br>
            <a:r>
              <a:rPr lang="en-US" sz="3600" b="1" dirty="0"/>
              <a:t>Coordinating National Resilience to Electromagnetic Pulses</a:t>
            </a:r>
            <a:endParaRPr lang="en-US" dirty="0"/>
          </a:p>
        </p:txBody>
      </p:sp>
      <p:sp>
        <p:nvSpPr>
          <p:cNvPr id="3" name="Content Placeholder 2">
            <a:extLst>
              <a:ext uri="{FF2B5EF4-FFF2-40B4-BE49-F238E27FC236}">
                <a16:creationId xmlns:a16="http://schemas.microsoft.com/office/drawing/2014/main" id="{F00EF366-0966-5F44-A25A-BE1CCFCD9A12}"/>
              </a:ext>
            </a:extLst>
          </p:cNvPr>
          <p:cNvSpPr>
            <a:spLocks noGrp="1"/>
          </p:cNvSpPr>
          <p:nvPr>
            <p:ph idx="1"/>
          </p:nvPr>
        </p:nvSpPr>
        <p:spPr/>
        <p:txBody>
          <a:bodyPr>
            <a:normAutofit fontScale="92500" lnSpcReduction="10000"/>
          </a:bodyPr>
          <a:lstStyle/>
          <a:p>
            <a:pPr fontAlgn="base"/>
            <a:r>
              <a:rPr lang="en-US" dirty="0"/>
              <a:t>By the authority vested in me as President by the Constitution and the laws of the United States of America, it is hereby ordered as follows:</a:t>
            </a:r>
          </a:p>
          <a:p>
            <a:pPr fontAlgn="base"/>
            <a:r>
              <a:rPr lang="en-US" b="1" dirty="0"/>
              <a:t>Section 1</a:t>
            </a:r>
            <a:r>
              <a:rPr lang="en-US" dirty="0"/>
              <a:t>. </a:t>
            </a:r>
            <a:r>
              <a:rPr lang="en-US" i="1" dirty="0"/>
              <a:t>Purpose.</a:t>
            </a:r>
            <a:r>
              <a:rPr lang="en-US" dirty="0"/>
              <a:t> An electromagnetic pulse (EMP) has the potential to disrupt, degrade, and damage technology and critical infrastructure systems. Human-made or naturally occurring EMPs can affect large geographic areas, disrupting elements critical to the Nation's security and economic prosperity, and could adversely affect global commerce and stability. The Federal Government must foster sustainable, efficient, and cost-effective approaches to improving the Nation's resilience to the effects of EMPs.</a:t>
            </a:r>
          </a:p>
          <a:p>
            <a:r>
              <a:rPr lang="en-US" dirty="0"/>
              <a:t>https://</a:t>
            </a:r>
            <a:r>
              <a:rPr lang="en-US" dirty="0" err="1"/>
              <a:t>www.federalregister.gov</a:t>
            </a:r>
            <a:r>
              <a:rPr lang="en-US" dirty="0"/>
              <a:t>/documents/2019/03/29/2019-06325/coordinating-national-resilience-to-electromagnetic-pulses</a:t>
            </a:r>
          </a:p>
        </p:txBody>
      </p:sp>
      <p:sp>
        <p:nvSpPr>
          <p:cNvPr id="4" name="Footer Placeholder 3">
            <a:extLst>
              <a:ext uri="{FF2B5EF4-FFF2-40B4-BE49-F238E27FC236}">
                <a16:creationId xmlns:a16="http://schemas.microsoft.com/office/drawing/2014/main" id="{81F66B91-8C14-7E49-B98E-FA9D1172832F}"/>
              </a:ext>
            </a:extLst>
          </p:cNvPr>
          <p:cNvSpPr>
            <a:spLocks noGrp="1"/>
          </p:cNvSpPr>
          <p:nvPr>
            <p:ph type="ftr" sz="quarter" idx="11"/>
          </p:nvPr>
        </p:nvSpPr>
        <p:spPr/>
        <p:txBody>
          <a:bodyPr/>
          <a:lstStyle/>
          <a:p>
            <a:r>
              <a:rPr lang="en-US" b="1" dirty="0"/>
              <a:t>Instant Access Networks, LLC (c) 2019 </a:t>
            </a:r>
          </a:p>
          <a:p>
            <a:r>
              <a:rPr lang="en-US" b="1" dirty="0"/>
              <a:t>Contact </a:t>
            </a:r>
            <a:r>
              <a:rPr lang="en-US" b="1" dirty="0" err="1"/>
              <a:t>cmanto@stop-EMP.com</a:t>
            </a:r>
            <a:r>
              <a:rPr lang="en-US" b="1" dirty="0"/>
              <a:t> (410) 991-1469</a:t>
            </a:r>
          </a:p>
        </p:txBody>
      </p:sp>
    </p:spTree>
    <p:extLst>
      <p:ext uri="{BB962C8B-B14F-4D97-AF65-F5344CB8AC3E}">
        <p14:creationId xmlns:p14="http://schemas.microsoft.com/office/powerpoint/2010/main" val="484806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18921</TotalTime>
  <Words>534</Words>
  <Application>Microsoft Macintosh PowerPoint</Application>
  <PresentationFormat>Widescreen</PresentationFormat>
  <Paragraphs>82</Paragraphs>
  <Slides>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Office Theme</vt:lpstr>
      <vt:lpstr>Autodesk DWF Viewer Control</vt:lpstr>
      <vt:lpstr>PowerPoint Presentation</vt:lpstr>
      <vt:lpstr>The Archipelago ™ Scenario</vt:lpstr>
      <vt:lpstr>PowerPoint Presentation</vt:lpstr>
      <vt:lpstr>EMP Safe Micro Grids Examples</vt:lpstr>
      <vt:lpstr>Modular &amp; Scalable Mitigation Strategies</vt:lpstr>
      <vt:lpstr>Executive Order 13865 March 26, 2019  Coordinating National Resilience to Electromagnetic Pulses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Manto</dc:creator>
  <cp:lastModifiedBy>Charles Manto</cp:lastModifiedBy>
  <cp:revision>2</cp:revision>
  <dcterms:created xsi:type="dcterms:W3CDTF">2019-05-22T23:51:11Z</dcterms:created>
  <dcterms:modified xsi:type="dcterms:W3CDTF">2019-06-06T17:13:41Z</dcterms:modified>
</cp:coreProperties>
</file>